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1" r:id="rId1"/>
  </p:sldMasterIdLst>
  <p:notesMasterIdLst>
    <p:notesMasterId r:id="rId42"/>
  </p:notesMasterIdLst>
  <p:handoutMasterIdLst>
    <p:handoutMasterId r:id="rId43"/>
  </p:handoutMasterIdLst>
  <p:sldIdLst>
    <p:sldId id="1091" r:id="rId2"/>
    <p:sldId id="783" r:id="rId3"/>
    <p:sldId id="1086" r:id="rId4"/>
    <p:sldId id="1096" r:id="rId5"/>
    <p:sldId id="1139" r:id="rId6"/>
    <p:sldId id="1094" r:id="rId7"/>
    <p:sldId id="1097" r:id="rId8"/>
    <p:sldId id="1095" r:id="rId9"/>
    <p:sldId id="1133" r:id="rId10"/>
    <p:sldId id="1140" r:id="rId11"/>
    <p:sldId id="1134" r:id="rId12"/>
    <p:sldId id="1132" r:id="rId13"/>
    <p:sldId id="1141" r:id="rId14"/>
    <p:sldId id="1116" r:id="rId15"/>
    <p:sldId id="1098" r:id="rId16"/>
    <p:sldId id="1117" r:id="rId17"/>
    <p:sldId id="1118" r:id="rId18"/>
    <p:sldId id="1100" r:id="rId19"/>
    <p:sldId id="1119" r:id="rId20"/>
    <p:sldId id="1128" r:id="rId21"/>
    <p:sldId id="1108" r:id="rId22"/>
    <p:sldId id="1099" r:id="rId23"/>
    <p:sldId id="1101" r:id="rId24"/>
    <p:sldId id="1102" r:id="rId25"/>
    <p:sldId id="1127" r:id="rId26"/>
    <p:sldId id="1137" r:id="rId27"/>
    <p:sldId id="1156" r:id="rId28"/>
    <p:sldId id="1142" r:id="rId29"/>
    <p:sldId id="1143" r:id="rId30"/>
    <p:sldId id="1145" r:id="rId31"/>
    <p:sldId id="1146" r:id="rId32"/>
    <p:sldId id="1147" r:id="rId33"/>
    <p:sldId id="1148" r:id="rId34"/>
    <p:sldId id="1149" r:id="rId35"/>
    <p:sldId id="1150" r:id="rId36"/>
    <p:sldId id="1151" r:id="rId37"/>
    <p:sldId id="1152" r:id="rId38"/>
    <p:sldId id="1154" r:id="rId39"/>
    <p:sldId id="1155" r:id="rId40"/>
    <p:sldId id="1093" r:id="rId41"/>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4335">
          <p15:clr>
            <a:srgbClr val="A4A3A4"/>
          </p15:clr>
        </p15:guide>
        <p15:guide id="2" pos="12">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2B"/>
    <a:srgbClr val="00782C"/>
    <a:srgbClr val="9CC12B"/>
    <a:srgbClr val="FBFFFC"/>
    <a:srgbClr val="ACC96E"/>
    <a:srgbClr val="00541E"/>
    <a:srgbClr val="009644"/>
    <a:srgbClr val="002F8E"/>
    <a:srgbClr val="F86308"/>
    <a:srgbClr val="005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E7AF03-D6A0-4294-AC2F-991243099D1C}" v="1" dt="2022-03-09T21:25:36.12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50" autoAdjust="0"/>
    <p:restoredTop sz="99290" autoAdjust="0"/>
  </p:normalViewPr>
  <p:slideViewPr>
    <p:cSldViewPr snapToObjects="1">
      <p:cViewPr varScale="1">
        <p:scale>
          <a:sx n="70" d="100"/>
          <a:sy n="70" d="100"/>
        </p:scale>
        <p:origin x="1746" y="60"/>
      </p:cViewPr>
      <p:guideLst>
        <p:guide orient="horz" pos="4335"/>
        <p:guide pos="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74" d="100"/>
          <a:sy n="74" d="100"/>
        </p:scale>
        <p:origin x="-2190" y="-10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fredy cardona tabares" userId="8acaf6f5f5185b79" providerId="LiveId" clId="{D1E7AF03-D6A0-4294-AC2F-991243099D1C}"/>
    <pc:docChg chg="modSld">
      <pc:chgData name="john fredy cardona tabares" userId="8acaf6f5f5185b79" providerId="LiveId" clId="{D1E7AF03-D6A0-4294-AC2F-991243099D1C}" dt="2022-03-09T21:25:36.111" v="0" actId="14100"/>
      <pc:docMkLst>
        <pc:docMk/>
      </pc:docMkLst>
      <pc:sldChg chg="modSp">
        <pc:chgData name="john fredy cardona tabares" userId="8acaf6f5f5185b79" providerId="LiveId" clId="{D1E7AF03-D6A0-4294-AC2F-991243099D1C}" dt="2022-03-09T21:25:36.111" v="0" actId="14100"/>
        <pc:sldMkLst>
          <pc:docMk/>
          <pc:sldMk cId="2292676845" sldId="1099"/>
        </pc:sldMkLst>
        <pc:picChg chg="mod">
          <ac:chgData name="john fredy cardona tabares" userId="8acaf6f5f5185b79" providerId="LiveId" clId="{D1E7AF03-D6A0-4294-AC2F-991243099D1C}" dt="2022-03-09T21:25:36.111" v="0" actId="14100"/>
          <ac:picMkLst>
            <pc:docMk/>
            <pc:sldMk cId="2292676845" sldId="1099"/>
            <ac:picMk id="2058"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wrap="square" lIns="97045" tIns="48523" rIns="97045" bIns="48523" numCol="1" anchor="t" anchorCtr="0" compatLnSpc="1">
            <a:prstTxWarp prst="textNoShape">
              <a:avLst/>
            </a:prstTxWarp>
          </a:bodyPr>
          <a:lstStyle>
            <a:lvl1pPr>
              <a:defRPr sz="1300">
                <a:latin typeface="Arial" pitchFamily="-109" charset="-52"/>
                <a:ea typeface="ＭＳ Ｐゴシック" pitchFamily="-109" charset="-128"/>
                <a:cs typeface="ＭＳ Ｐゴシック" pitchFamily="-109" charset="-128"/>
              </a:defRPr>
            </a:lvl1pPr>
          </a:lstStyle>
          <a:p>
            <a:pPr>
              <a:defRPr/>
            </a:pPr>
            <a:endParaRPr lang="es-CO"/>
          </a:p>
        </p:txBody>
      </p:sp>
      <p:sp>
        <p:nvSpPr>
          <p:cNvPr id="3" name="2 Marcador de fecha"/>
          <p:cNvSpPr>
            <a:spLocks noGrp="1"/>
          </p:cNvSpPr>
          <p:nvPr>
            <p:ph type="dt" sz="quarter" idx="1"/>
          </p:nvPr>
        </p:nvSpPr>
        <p:spPr>
          <a:xfrm>
            <a:off x="4021138" y="0"/>
            <a:ext cx="3076575" cy="511175"/>
          </a:xfrm>
          <a:prstGeom prst="rect">
            <a:avLst/>
          </a:prstGeom>
        </p:spPr>
        <p:txBody>
          <a:bodyPr vert="horz" wrap="square" lIns="97045" tIns="48523" rIns="97045" bIns="48523" numCol="1" anchor="t" anchorCtr="0" compatLnSpc="1">
            <a:prstTxWarp prst="textNoShape">
              <a:avLst/>
            </a:prstTxWarp>
          </a:bodyPr>
          <a:lstStyle>
            <a:lvl1pPr algn="r">
              <a:defRPr sz="1300">
                <a:latin typeface="Arial" charset="0"/>
                <a:ea typeface="ＭＳ Ｐゴシック" pitchFamily="-109" charset="-128"/>
                <a:cs typeface="+mn-cs"/>
              </a:defRPr>
            </a:lvl1pPr>
          </a:lstStyle>
          <a:p>
            <a:pPr>
              <a:defRPr/>
            </a:pPr>
            <a:fld id="{B92A39E3-FBB9-4719-B1BE-9C683ED0EA3B}" type="datetime1">
              <a:rPr lang="es-CO"/>
              <a:pPr>
                <a:defRPr/>
              </a:pPr>
              <a:t>9/03/2022</a:t>
            </a:fld>
            <a:endParaRPr lang="es-CO"/>
          </a:p>
        </p:txBody>
      </p:sp>
      <p:sp>
        <p:nvSpPr>
          <p:cNvPr id="4" name="3 Marcador de pie de página"/>
          <p:cNvSpPr>
            <a:spLocks noGrp="1"/>
          </p:cNvSpPr>
          <p:nvPr>
            <p:ph type="ftr" sz="quarter" idx="2"/>
          </p:nvPr>
        </p:nvSpPr>
        <p:spPr>
          <a:xfrm>
            <a:off x="0" y="9721850"/>
            <a:ext cx="3076575" cy="511175"/>
          </a:xfrm>
          <a:prstGeom prst="rect">
            <a:avLst/>
          </a:prstGeom>
        </p:spPr>
        <p:txBody>
          <a:bodyPr vert="horz" wrap="square" lIns="97045" tIns="48523" rIns="97045" bIns="48523" numCol="1" anchor="b" anchorCtr="0" compatLnSpc="1">
            <a:prstTxWarp prst="textNoShape">
              <a:avLst/>
            </a:prstTxWarp>
          </a:bodyPr>
          <a:lstStyle>
            <a:lvl1pPr>
              <a:defRPr sz="1300">
                <a:latin typeface="Arial" pitchFamily="-109" charset="-52"/>
                <a:ea typeface="ＭＳ Ｐゴシック" pitchFamily="-109" charset="-128"/>
                <a:cs typeface="ＭＳ Ｐゴシック" pitchFamily="-109" charset="-128"/>
              </a:defRPr>
            </a:lvl1pPr>
          </a:lstStyle>
          <a:p>
            <a:pPr>
              <a:defRPr/>
            </a:pPr>
            <a:endParaRPr lang="es-CO"/>
          </a:p>
        </p:txBody>
      </p:sp>
      <p:sp>
        <p:nvSpPr>
          <p:cNvPr id="5" name="4 Marcador de número de diapositiva"/>
          <p:cNvSpPr>
            <a:spLocks noGrp="1"/>
          </p:cNvSpPr>
          <p:nvPr>
            <p:ph type="sldNum" sz="quarter" idx="3"/>
          </p:nvPr>
        </p:nvSpPr>
        <p:spPr>
          <a:xfrm>
            <a:off x="4021138" y="9721850"/>
            <a:ext cx="3076575" cy="511175"/>
          </a:xfrm>
          <a:prstGeom prst="rect">
            <a:avLst/>
          </a:prstGeom>
        </p:spPr>
        <p:txBody>
          <a:bodyPr vert="horz" wrap="square" lIns="97045" tIns="48523" rIns="97045" bIns="48523" numCol="1" anchor="b" anchorCtr="0" compatLnSpc="1">
            <a:prstTxWarp prst="textNoShape">
              <a:avLst/>
            </a:prstTxWarp>
          </a:bodyPr>
          <a:lstStyle>
            <a:lvl1pPr algn="r">
              <a:defRPr sz="1300">
                <a:latin typeface="Arial" charset="0"/>
                <a:ea typeface="ＭＳ Ｐゴシック" pitchFamily="-109" charset="-128"/>
                <a:cs typeface="+mn-cs"/>
              </a:defRPr>
            </a:lvl1pPr>
          </a:lstStyle>
          <a:p>
            <a:pPr>
              <a:defRPr/>
            </a:pPr>
            <a:fld id="{A74523CE-AA3F-4BA2-A913-36DA807AED97}" type="slidenum">
              <a:rPr lang="es-CO"/>
              <a:pPr>
                <a:defRPr/>
              </a:pPr>
              <a:t>‹Nº›</a:t>
            </a:fld>
            <a:endParaRPr lang="es-CO"/>
          </a:p>
        </p:txBody>
      </p:sp>
    </p:spTree>
    <p:extLst>
      <p:ext uri="{BB962C8B-B14F-4D97-AF65-F5344CB8AC3E}">
        <p14:creationId xmlns:p14="http://schemas.microsoft.com/office/powerpoint/2010/main" val="4183636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wrap="square" lIns="99044" tIns="49522" rIns="99044" bIns="49522" numCol="1" anchor="t" anchorCtr="0" compatLnSpc="1">
            <a:prstTxWarp prst="textNoShape">
              <a:avLst/>
            </a:prstTxWarp>
          </a:bodyPr>
          <a:lstStyle>
            <a:lvl1pPr>
              <a:defRPr sz="1300">
                <a:latin typeface="Calibri" pitchFamily="-109" charset="0"/>
                <a:ea typeface="ＭＳ Ｐゴシック" pitchFamily="-109" charset="-128"/>
                <a:cs typeface="ＭＳ Ｐゴシック" pitchFamily="-109" charset="-128"/>
              </a:defRPr>
            </a:lvl1pPr>
          </a:lstStyle>
          <a:p>
            <a:pPr>
              <a:defRPr/>
            </a:pPr>
            <a:endParaRPr lang="es-ES"/>
          </a:p>
        </p:txBody>
      </p:sp>
      <p:sp>
        <p:nvSpPr>
          <p:cNvPr id="3" name="Date Placeholder 2"/>
          <p:cNvSpPr>
            <a:spLocks noGrp="1"/>
          </p:cNvSpPr>
          <p:nvPr>
            <p:ph type="dt" idx="1"/>
          </p:nvPr>
        </p:nvSpPr>
        <p:spPr>
          <a:xfrm>
            <a:off x="4021138" y="0"/>
            <a:ext cx="3076575" cy="511175"/>
          </a:xfrm>
          <a:prstGeom prst="rect">
            <a:avLst/>
          </a:prstGeom>
        </p:spPr>
        <p:txBody>
          <a:bodyPr vert="horz" wrap="square" lIns="99044" tIns="49522" rIns="99044" bIns="49522" numCol="1" anchor="t" anchorCtr="0" compatLnSpc="1">
            <a:prstTxWarp prst="textNoShape">
              <a:avLst/>
            </a:prstTxWarp>
          </a:bodyPr>
          <a:lstStyle>
            <a:lvl1pPr algn="r">
              <a:defRPr sz="1300">
                <a:latin typeface="Calibri" pitchFamily="-109" charset="0"/>
                <a:ea typeface="ＭＳ Ｐゴシック" pitchFamily="-109" charset="-128"/>
                <a:cs typeface="+mn-cs"/>
              </a:defRPr>
            </a:lvl1pPr>
          </a:lstStyle>
          <a:p>
            <a:pPr>
              <a:defRPr/>
            </a:pPr>
            <a:fld id="{437D91A9-62D0-46EA-8D94-5EA775C869C4}" type="datetime1">
              <a:rPr lang="en-US"/>
              <a:pPr>
                <a:defRPr/>
              </a:pPr>
              <a:t>3/9/2022</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wrap="square" lIns="99044" tIns="49522" rIns="99044" bIns="49522" numCol="1" anchor="ctr" anchorCtr="0" compatLnSpc="1">
            <a:prstTxWarp prst="textNoShape">
              <a:avLst/>
            </a:prstTxWarp>
          </a:bodyPr>
          <a:lstStyle/>
          <a:p>
            <a:pPr lvl="0"/>
            <a:endParaRPr lang="es-ES" noProof="0"/>
          </a:p>
        </p:txBody>
      </p:sp>
      <p:sp>
        <p:nvSpPr>
          <p:cNvPr id="5" name="Notes Placeholder 4"/>
          <p:cNvSpPr>
            <a:spLocks noGrp="1"/>
          </p:cNvSpPr>
          <p:nvPr>
            <p:ph type="body" sz="quarter" idx="3"/>
          </p:nvPr>
        </p:nvSpPr>
        <p:spPr>
          <a:xfrm>
            <a:off x="709613" y="4860925"/>
            <a:ext cx="5680075" cy="4605338"/>
          </a:xfrm>
          <a:prstGeom prst="rect">
            <a:avLst/>
          </a:prstGeom>
        </p:spPr>
        <p:txBody>
          <a:bodyPr vert="horz" wrap="square" lIns="99044" tIns="49522" rIns="99044" bIns="49522"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721850"/>
            <a:ext cx="3076575" cy="511175"/>
          </a:xfrm>
          <a:prstGeom prst="rect">
            <a:avLst/>
          </a:prstGeom>
        </p:spPr>
        <p:txBody>
          <a:bodyPr vert="horz" wrap="square" lIns="99044" tIns="49522" rIns="99044" bIns="49522" numCol="1" anchor="b" anchorCtr="0" compatLnSpc="1">
            <a:prstTxWarp prst="textNoShape">
              <a:avLst/>
            </a:prstTxWarp>
          </a:bodyPr>
          <a:lstStyle>
            <a:lvl1pPr>
              <a:defRPr sz="1300">
                <a:latin typeface="Calibri" pitchFamily="-109" charset="0"/>
                <a:ea typeface="ＭＳ Ｐゴシック" pitchFamily="-109" charset="-128"/>
                <a:cs typeface="ＭＳ Ｐゴシック" pitchFamily="-109" charset="-128"/>
              </a:defRPr>
            </a:lvl1pPr>
          </a:lstStyle>
          <a:p>
            <a:pPr>
              <a:defRPr/>
            </a:pPr>
            <a:endParaRPr lang="es-ES"/>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wrap="square" lIns="99044" tIns="49522" rIns="99044" bIns="49522" numCol="1" anchor="b" anchorCtr="0" compatLnSpc="1">
            <a:prstTxWarp prst="textNoShape">
              <a:avLst/>
            </a:prstTxWarp>
          </a:bodyPr>
          <a:lstStyle>
            <a:lvl1pPr algn="r">
              <a:defRPr sz="1300">
                <a:latin typeface="Calibri" pitchFamily="-109" charset="0"/>
                <a:ea typeface="ＭＳ Ｐゴシック" pitchFamily="-109" charset="-128"/>
                <a:cs typeface="+mn-cs"/>
              </a:defRPr>
            </a:lvl1pPr>
          </a:lstStyle>
          <a:p>
            <a:pPr>
              <a:defRPr/>
            </a:pPr>
            <a:fld id="{58B9CD16-8D22-4168-9DBA-857C50B5A4DF}" type="slidenum">
              <a:rPr lang="en-US"/>
              <a:pPr>
                <a:defRPr/>
              </a:pPr>
              <a:t>‹Nº›</a:t>
            </a:fld>
            <a:endParaRPr lang="en-US"/>
          </a:p>
        </p:txBody>
      </p:sp>
    </p:spTree>
    <p:extLst>
      <p:ext uri="{BB962C8B-B14F-4D97-AF65-F5344CB8AC3E}">
        <p14:creationId xmlns:p14="http://schemas.microsoft.com/office/powerpoint/2010/main" val="6204113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27" charset="-128"/>
        <a:cs typeface="ＭＳ Ｐゴシック"/>
      </a:defRPr>
    </a:lvl2pPr>
    <a:lvl3pPr marL="914400" algn="l" rtl="0" eaLnBrk="0" fontAlgn="base" hangingPunct="0">
      <a:spcBef>
        <a:spcPct val="30000"/>
      </a:spcBef>
      <a:spcAft>
        <a:spcPct val="0"/>
      </a:spcAft>
      <a:defRPr sz="1200" kern="1200">
        <a:solidFill>
          <a:schemeClr val="tx1"/>
        </a:solidFill>
        <a:latin typeface="+mn-lt"/>
        <a:ea typeface="ＭＳ Ｐゴシック" pitchFamily="27" charset="-128"/>
        <a:cs typeface="ＭＳ Ｐゴシック"/>
      </a:defRPr>
    </a:lvl3pPr>
    <a:lvl4pPr marL="1371600" algn="l" rtl="0" eaLnBrk="0" fontAlgn="base" hangingPunct="0">
      <a:spcBef>
        <a:spcPct val="30000"/>
      </a:spcBef>
      <a:spcAft>
        <a:spcPct val="0"/>
      </a:spcAft>
      <a:defRPr sz="1200" kern="1200">
        <a:solidFill>
          <a:schemeClr val="tx1"/>
        </a:solidFill>
        <a:latin typeface="+mn-lt"/>
        <a:ea typeface="ＭＳ Ｐゴシック" pitchFamily="27" charset="-128"/>
        <a:cs typeface="ＭＳ Ｐゴシック"/>
      </a:defRPr>
    </a:lvl4pPr>
    <a:lvl5pPr marL="1828800" algn="l" rtl="0" eaLnBrk="0" fontAlgn="base" hangingPunct="0">
      <a:spcBef>
        <a:spcPct val="30000"/>
      </a:spcBef>
      <a:spcAft>
        <a:spcPct val="0"/>
      </a:spcAft>
      <a:defRPr sz="1200" kern="1200">
        <a:solidFill>
          <a:schemeClr val="tx1"/>
        </a:solidFill>
        <a:latin typeface="+mn-lt"/>
        <a:ea typeface="ＭＳ Ｐゴシック" pitchFamily="27"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a:lstStyle/>
          <a:p>
            <a:endParaRPr lang="es-ES">
              <a:ea typeface="ＭＳ Ｐゴシック" pitchFamily="34" charset="-128"/>
            </a:endParaRPr>
          </a:p>
        </p:txBody>
      </p:sp>
    </p:spTree>
    <p:extLst>
      <p:ext uri="{BB962C8B-B14F-4D97-AF65-F5344CB8AC3E}">
        <p14:creationId xmlns:p14="http://schemas.microsoft.com/office/powerpoint/2010/main" val="3106072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Diapositiva de título">
    <p:spTree>
      <p:nvGrpSpPr>
        <p:cNvPr id="1" name=""/>
        <p:cNvGrpSpPr/>
        <p:nvPr/>
      </p:nvGrpSpPr>
      <p:grpSpPr>
        <a:xfrm>
          <a:off x="0" y="0"/>
          <a:ext cx="0" cy="0"/>
          <a:chOff x="0" y="0"/>
          <a:chExt cx="0" cy="0"/>
        </a:xfrm>
      </p:grpSpPr>
      <p:sp>
        <p:nvSpPr>
          <p:cNvPr id="10" name="Rectangle 2"/>
          <p:cNvSpPr>
            <a:spLocks noGrp="1" noChangeArrowheads="1"/>
          </p:cNvSpPr>
          <p:nvPr>
            <p:ph type="ctrTitle"/>
          </p:nvPr>
        </p:nvSpPr>
        <p:spPr>
          <a:xfrm>
            <a:off x="1143000" y="2867818"/>
            <a:ext cx="5562600" cy="890588"/>
          </a:xfrm>
        </p:spPr>
        <p:txBody>
          <a:bodyPr/>
          <a:lstStyle>
            <a:lvl1pPr algn="l">
              <a:defRPr sz="2000"/>
            </a:lvl1pPr>
          </a:lstStyle>
          <a:p>
            <a:r>
              <a:rPr lang="es-ES" dirty="0"/>
              <a:t>Click to edit Master title style</a:t>
            </a:r>
          </a:p>
        </p:txBody>
      </p:sp>
      <p:pic>
        <p:nvPicPr>
          <p:cNvPr id="2" name="Imagen 1"/>
          <p:cNvPicPr>
            <a:picLocks noChangeAspect="1"/>
          </p:cNvPicPr>
          <p:nvPr userDrawn="1"/>
        </p:nvPicPr>
        <p:blipFill>
          <a:blip r:embed="rId2"/>
          <a:stretch>
            <a:fillRect/>
          </a:stretch>
        </p:blipFill>
        <p:spPr>
          <a:xfrm>
            <a:off x="-1" y="2956034"/>
            <a:ext cx="9144001" cy="945931"/>
          </a:xfrm>
          <a:prstGeom prst="rect">
            <a:avLst/>
          </a:prstGeom>
          <a:effectLst>
            <a:outerShdw blurRad="50800" dist="38100" dir="16200000" rotWithShape="0">
              <a:prstClr val="black">
                <a:alpha val="40000"/>
              </a:prstClr>
            </a:outerShdw>
          </a:effectLst>
        </p:spPr>
      </p:pic>
      <p:pic>
        <p:nvPicPr>
          <p:cNvPr id="3" name="Imagen 2"/>
          <p:cNvPicPr>
            <a:picLocks noChangeAspect="1"/>
          </p:cNvPicPr>
          <p:nvPr userDrawn="1"/>
        </p:nvPicPr>
        <p:blipFill>
          <a:blip r:embed="rId3"/>
          <a:stretch>
            <a:fillRect/>
          </a:stretch>
        </p:blipFill>
        <p:spPr>
          <a:xfrm>
            <a:off x="809582" y="836712"/>
            <a:ext cx="7524836" cy="158417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7" name="Rectangle 2"/>
          <p:cNvSpPr>
            <a:spLocks noGrp="1" noChangeArrowheads="1"/>
          </p:cNvSpPr>
          <p:nvPr>
            <p:ph type="ctrTitle" hasCustomPrompt="1"/>
          </p:nvPr>
        </p:nvSpPr>
        <p:spPr>
          <a:xfrm>
            <a:off x="251520" y="764704"/>
            <a:ext cx="4937202" cy="1872207"/>
          </a:xfrm>
          <a:prstGeom prst="rect">
            <a:avLst/>
          </a:prstGeom>
        </p:spPr>
        <p:txBody>
          <a:bodyPr anchor="ctr"/>
          <a:lstStyle>
            <a:lvl1pPr algn="l">
              <a:defRPr sz="4000" baseline="0">
                <a:solidFill>
                  <a:srgbClr val="00782C"/>
                </a:solidFill>
                <a:latin typeface="+mj-lt"/>
              </a:defRPr>
            </a:lvl1pPr>
          </a:lstStyle>
          <a:p>
            <a:r>
              <a:rPr lang="es-ES" dirty="0" err="1"/>
              <a:t>Subtitulos</a:t>
            </a:r>
            <a:r>
              <a:rPr lang="es-ES" dirty="0"/>
              <a:t> de las presentación</a:t>
            </a:r>
            <a:br>
              <a:rPr lang="es-ES" dirty="0"/>
            </a:br>
            <a:r>
              <a:rPr lang="es-ES" dirty="0"/>
              <a:t>alineado a la izquierda</a:t>
            </a:r>
          </a:p>
        </p:txBody>
      </p:sp>
      <p:pic>
        <p:nvPicPr>
          <p:cNvPr id="22530"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28728" y="4509120"/>
            <a:ext cx="6286544" cy="1325705"/>
          </a:xfrm>
          <a:prstGeom prst="rect">
            <a:avLst/>
          </a:prstGeom>
          <a:noFill/>
          <a:ln w="9525">
            <a:noFill/>
            <a:miter lim="800000"/>
            <a:headEnd/>
            <a:tailEnd/>
          </a:ln>
          <a:effectLst/>
        </p:spPr>
      </p:pic>
      <p:pic>
        <p:nvPicPr>
          <p:cNvPr id="6" name="Imagen 5"/>
          <p:cNvPicPr>
            <a:picLocks noChangeAspect="1"/>
          </p:cNvPicPr>
          <p:nvPr userDrawn="1"/>
        </p:nvPicPr>
        <p:blipFill>
          <a:blip r:embed="rId3"/>
          <a:stretch>
            <a:fillRect/>
          </a:stretch>
        </p:blipFill>
        <p:spPr>
          <a:xfrm>
            <a:off x="-1" y="5939453"/>
            <a:ext cx="9144001" cy="945931"/>
          </a:xfrm>
          <a:prstGeom prst="rect">
            <a:avLst/>
          </a:prstGeom>
          <a:effectLst>
            <a:outerShdw blurRad="50800" dist="38100" dir="16200000"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67104" y="5877272"/>
            <a:ext cx="825376" cy="78486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33C764FA-1968-1B4D-AE8B-FE48BB451DD5}" type="datetimeFigureOut">
              <a:rPr lang="es-ES" smtClean="0"/>
              <a:t>09/03/2022</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C5158364-C885-9F44-9247-7534D99ED224}" type="slidenum">
              <a:rPr lang="es-ES" smtClean="0"/>
              <a:t>‹Nº›</a:t>
            </a:fld>
            <a:endParaRPr lang="es-ES"/>
          </a:p>
        </p:txBody>
      </p:sp>
    </p:spTree>
    <p:extLst>
      <p:ext uri="{BB962C8B-B14F-4D97-AF65-F5344CB8AC3E}">
        <p14:creationId xmlns:p14="http://schemas.microsoft.com/office/powerpoint/2010/main" val="13448178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FFC"/>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965" r:id="rId1"/>
    <p:sldLayoutId id="2147484966" r:id="rId2"/>
    <p:sldLayoutId id="2147484964" r:id="rId3"/>
    <p:sldLayoutId id="2147484967" r:id="rId4"/>
  </p:sldLayoutIdLst>
  <p:txStyles>
    <p:titleStyle>
      <a:lvl1pPr algn="ctr" rtl="0" eaLnBrk="0" fontAlgn="base" hangingPunct="0">
        <a:spcBef>
          <a:spcPct val="0"/>
        </a:spcBef>
        <a:spcAft>
          <a:spcPct val="0"/>
        </a:spcAft>
        <a:defRPr sz="2000" b="1">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2000" b="1">
          <a:solidFill>
            <a:schemeClr val="bg1"/>
          </a:solidFill>
          <a:latin typeface="Arial" pitchFamily="-109" charset="-52"/>
          <a:ea typeface="ＭＳ Ｐゴシック" pitchFamily="-108" charset="-128"/>
          <a:cs typeface="Arial" charset="0"/>
        </a:defRPr>
      </a:lvl2pPr>
      <a:lvl3pPr algn="ctr" rtl="0" eaLnBrk="0" fontAlgn="base" hangingPunct="0">
        <a:spcBef>
          <a:spcPct val="0"/>
        </a:spcBef>
        <a:spcAft>
          <a:spcPct val="0"/>
        </a:spcAft>
        <a:defRPr sz="2000" b="1">
          <a:solidFill>
            <a:schemeClr val="bg1"/>
          </a:solidFill>
          <a:latin typeface="Arial" pitchFamily="-109" charset="-52"/>
          <a:ea typeface="ＭＳ Ｐゴシック" pitchFamily="-108" charset="-128"/>
          <a:cs typeface="Arial" charset="0"/>
        </a:defRPr>
      </a:lvl3pPr>
      <a:lvl4pPr algn="ctr" rtl="0" eaLnBrk="0" fontAlgn="base" hangingPunct="0">
        <a:spcBef>
          <a:spcPct val="0"/>
        </a:spcBef>
        <a:spcAft>
          <a:spcPct val="0"/>
        </a:spcAft>
        <a:defRPr sz="2000" b="1">
          <a:solidFill>
            <a:schemeClr val="bg1"/>
          </a:solidFill>
          <a:latin typeface="Arial" pitchFamily="-109" charset="-52"/>
          <a:ea typeface="ＭＳ Ｐゴシック" pitchFamily="-108" charset="-128"/>
          <a:cs typeface="Arial" charset="0"/>
        </a:defRPr>
      </a:lvl4pPr>
      <a:lvl5pPr algn="ctr" rtl="0" eaLnBrk="0" fontAlgn="base" hangingPunct="0">
        <a:spcBef>
          <a:spcPct val="0"/>
        </a:spcBef>
        <a:spcAft>
          <a:spcPct val="0"/>
        </a:spcAft>
        <a:defRPr sz="2000" b="1">
          <a:solidFill>
            <a:schemeClr val="bg1"/>
          </a:solidFill>
          <a:latin typeface="Arial" pitchFamily="-109" charset="-52"/>
          <a:ea typeface="ＭＳ Ｐゴシック" pitchFamily="-108" charset="-128"/>
          <a:cs typeface="Arial" charset="0"/>
        </a:defRPr>
      </a:lvl5pPr>
      <a:lvl6pPr marL="457200" algn="r" rtl="0" fontAlgn="base">
        <a:spcBef>
          <a:spcPct val="0"/>
        </a:spcBef>
        <a:spcAft>
          <a:spcPct val="0"/>
        </a:spcAft>
        <a:defRPr b="1">
          <a:solidFill>
            <a:srgbClr val="333333"/>
          </a:solidFill>
          <a:latin typeface="Arial" charset="0"/>
        </a:defRPr>
      </a:lvl6pPr>
      <a:lvl7pPr marL="914400" algn="r" rtl="0" fontAlgn="base">
        <a:spcBef>
          <a:spcPct val="0"/>
        </a:spcBef>
        <a:spcAft>
          <a:spcPct val="0"/>
        </a:spcAft>
        <a:defRPr b="1">
          <a:solidFill>
            <a:srgbClr val="333333"/>
          </a:solidFill>
          <a:latin typeface="Arial" charset="0"/>
        </a:defRPr>
      </a:lvl7pPr>
      <a:lvl8pPr marL="1371600" algn="r" rtl="0" fontAlgn="base">
        <a:spcBef>
          <a:spcPct val="0"/>
        </a:spcBef>
        <a:spcAft>
          <a:spcPct val="0"/>
        </a:spcAft>
        <a:defRPr b="1">
          <a:solidFill>
            <a:srgbClr val="333333"/>
          </a:solidFill>
          <a:latin typeface="Arial" charset="0"/>
        </a:defRPr>
      </a:lvl8pPr>
      <a:lvl9pPr marL="1828800" algn="r" rtl="0" fontAlgn="base">
        <a:spcBef>
          <a:spcPct val="0"/>
        </a:spcBef>
        <a:spcAft>
          <a:spcPct val="0"/>
        </a:spcAft>
        <a:defRPr b="1">
          <a:solidFill>
            <a:srgbClr val="333333"/>
          </a:solidFill>
          <a:latin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Calibri"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1400">
          <a:solidFill>
            <a:schemeClr val="tx1"/>
          </a:solidFill>
          <a:latin typeface="Calibri" pitchFamily="34" charset="0"/>
          <a:ea typeface="ＭＳ Ｐゴシック" pitchFamily="27" charset="-128"/>
          <a:cs typeface="ＭＳ Ｐゴシック"/>
        </a:defRPr>
      </a:lvl2pPr>
      <a:lvl3pPr marL="1143000" indent="-228600" algn="l" rtl="0" eaLnBrk="0" fontAlgn="base" hangingPunct="0">
        <a:spcBef>
          <a:spcPct val="20000"/>
        </a:spcBef>
        <a:spcAft>
          <a:spcPct val="0"/>
        </a:spcAft>
        <a:buChar char="•"/>
        <a:defRPr sz="1200">
          <a:solidFill>
            <a:schemeClr val="tx1"/>
          </a:solidFill>
          <a:latin typeface="Calibri" pitchFamily="34" charset="0"/>
          <a:ea typeface="ＭＳ Ｐゴシック" pitchFamily="27" charset="-128"/>
          <a:cs typeface="ＭＳ Ｐゴシック"/>
        </a:defRPr>
      </a:lvl3pPr>
      <a:lvl4pPr marL="1600200" indent="-228600" algn="l" rtl="0" eaLnBrk="0" fontAlgn="base" hangingPunct="0">
        <a:spcBef>
          <a:spcPct val="20000"/>
        </a:spcBef>
        <a:spcAft>
          <a:spcPct val="0"/>
        </a:spcAft>
        <a:buChar char="–"/>
        <a:defRPr sz="1200">
          <a:solidFill>
            <a:schemeClr val="tx1"/>
          </a:solidFill>
          <a:latin typeface="Calibri" pitchFamily="34" charset="0"/>
          <a:ea typeface="ＭＳ Ｐゴシック" pitchFamily="27" charset="-128"/>
          <a:cs typeface="ＭＳ Ｐゴシック"/>
        </a:defRPr>
      </a:lvl4pPr>
      <a:lvl5pPr marL="2057400" indent="-228600" algn="l" rtl="0" eaLnBrk="0" fontAlgn="base" hangingPunct="0">
        <a:spcBef>
          <a:spcPct val="20000"/>
        </a:spcBef>
        <a:spcAft>
          <a:spcPct val="0"/>
        </a:spcAft>
        <a:buChar char="»"/>
        <a:defRPr sz="1200">
          <a:solidFill>
            <a:schemeClr val="tx1"/>
          </a:solidFill>
          <a:latin typeface="Calibri" pitchFamily="34" charset="0"/>
          <a:ea typeface="ＭＳ Ｐゴシック" pitchFamily="27" charset="-128"/>
          <a:cs typeface="ＭＳ Ｐゴシック"/>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Arbol%20de%20Objetivos%20Geny.xlsx"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Mapa%20de%20acciones.pptx" TargetMode="External"/><Relationship Id="rId2" Type="http://schemas.openxmlformats.org/officeDocument/2006/relationships/hyperlink" Target="Indicadores%20generaci&#243;n%20de%20Confianza%20actualizados.xlsx"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hyperlink" Target="http://www.unglobalcompact.org/participant/1895-Central-Hidroelectrica-De-Caldas" TargetMode="External"/><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image" Target="../media/image32.png"/><Relationship Id="rId10" Type="http://schemas.openxmlformats.org/officeDocument/2006/relationships/image" Target="../media/image27.jpeg"/><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5" y="3996398"/>
            <a:ext cx="9067801" cy="2600325"/>
          </a:xfrm>
          <a:prstGeom prst="rect">
            <a:avLst/>
          </a:prstGeom>
        </p:spPr>
      </p:pic>
      <p:pic>
        <p:nvPicPr>
          <p:cNvPr id="14" name="Imagen 13"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3044" y="682984"/>
            <a:ext cx="4347494" cy="1830524"/>
          </a:xfrm>
          <a:prstGeom prst="rect">
            <a:avLst/>
          </a:prstGeom>
        </p:spPr>
      </p:pic>
      <p:pic>
        <p:nvPicPr>
          <p:cNvPr id="16" name="Imagen 15" descr="Sin títul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5770" y="3012346"/>
            <a:ext cx="4552462" cy="465502"/>
          </a:xfrm>
          <a:prstGeom prst="rect">
            <a:avLst/>
          </a:prstGeom>
        </p:spPr>
      </p:pic>
    </p:spTree>
    <p:extLst>
      <p:ext uri="{BB962C8B-B14F-4D97-AF65-F5344CB8AC3E}">
        <p14:creationId xmlns:p14="http://schemas.microsoft.com/office/powerpoint/2010/main" val="1213599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44 Rectángulo"/>
          <p:cNvSpPr/>
          <p:nvPr/>
        </p:nvSpPr>
        <p:spPr bwMode="auto">
          <a:xfrm>
            <a:off x="5580112" y="1558246"/>
            <a:ext cx="936104" cy="658524"/>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6" name="45 Rectángulo"/>
          <p:cNvSpPr/>
          <p:nvPr/>
        </p:nvSpPr>
        <p:spPr bwMode="auto">
          <a:xfrm>
            <a:off x="6588223" y="1558246"/>
            <a:ext cx="678802" cy="698014"/>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7" name="46 Rectángulo"/>
          <p:cNvSpPr/>
          <p:nvPr/>
        </p:nvSpPr>
        <p:spPr bwMode="auto">
          <a:xfrm>
            <a:off x="7267025" y="1304652"/>
            <a:ext cx="1031312" cy="98354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4" name="43 Rectángulo"/>
          <p:cNvSpPr/>
          <p:nvPr/>
        </p:nvSpPr>
        <p:spPr bwMode="auto">
          <a:xfrm>
            <a:off x="4535996" y="1150764"/>
            <a:ext cx="972108" cy="1127562"/>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1" name="40 Rectángulo"/>
          <p:cNvSpPr/>
          <p:nvPr/>
        </p:nvSpPr>
        <p:spPr bwMode="auto">
          <a:xfrm>
            <a:off x="827584" y="1384772"/>
            <a:ext cx="1440160" cy="821546"/>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0" name="39 Rectángulo"/>
          <p:cNvSpPr/>
          <p:nvPr/>
        </p:nvSpPr>
        <p:spPr bwMode="auto">
          <a:xfrm>
            <a:off x="0" y="1649819"/>
            <a:ext cx="827584" cy="556499"/>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22" name="21 Rectángulo"/>
          <p:cNvSpPr/>
          <p:nvPr/>
        </p:nvSpPr>
        <p:spPr>
          <a:xfrm>
            <a:off x="827584" y="1354996"/>
            <a:ext cx="1440160" cy="861774"/>
          </a:xfrm>
          <a:prstGeom prst="rect">
            <a:avLst/>
          </a:prstGeom>
        </p:spPr>
        <p:txBody>
          <a:bodyPr wrap="square">
            <a:spAutoFit/>
          </a:bodyPr>
          <a:lstStyle/>
          <a:p>
            <a:pPr algn="ctr"/>
            <a:r>
              <a:rPr lang="es-ES" sz="1000" dirty="0">
                <a:latin typeface="Arial" panose="020B0604020202020204" pitchFamily="34" charset="0"/>
                <a:cs typeface="Arial" panose="020B0604020202020204" pitchFamily="34" charset="0"/>
              </a:rPr>
              <a:t>Fortalecimiento de los factores culturales asociados a la ilegalidad socialmente aceptados</a:t>
            </a:r>
          </a:p>
        </p:txBody>
      </p:sp>
      <p:sp>
        <p:nvSpPr>
          <p:cNvPr id="39" name="38 Rectángulo"/>
          <p:cNvSpPr/>
          <p:nvPr/>
        </p:nvSpPr>
        <p:spPr bwMode="auto">
          <a:xfrm>
            <a:off x="7884368" y="3895022"/>
            <a:ext cx="1259632" cy="82642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38" name="37 Rectángulo"/>
          <p:cNvSpPr/>
          <p:nvPr/>
        </p:nvSpPr>
        <p:spPr bwMode="auto">
          <a:xfrm>
            <a:off x="6318449" y="3952008"/>
            <a:ext cx="1476671" cy="769441"/>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37" name="36 Rectángulo"/>
          <p:cNvSpPr/>
          <p:nvPr/>
        </p:nvSpPr>
        <p:spPr bwMode="auto">
          <a:xfrm>
            <a:off x="4706888" y="3896183"/>
            <a:ext cx="1521296" cy="861774"/>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36" name="35 Rectángulo"/>
          <p:cNvSpPr/>
          <p:nvPr/>
        </p:nvSpPr>
        <p:spPr bwMode="auto">
          <a:xfrm>
            <a:off x="3347863" y="3968190"/>
            <a:ext cx="1152129" cy="625425"/>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35" name="34 Rectángulo"/>
          <p:cNvSpPr/>
          <p:nvPr/>
        </p:nvSpPr>
        <p:spPr bwMode="auto">
          <a:xfrm>
            <a:off x="2123728" y="3896182"/>
            <a:ext cx="1034512" cy="769441"/>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34" name="33 Rectángulo"/>
          <p:cNvSpPr/>
          <p:nvPr/>
        </p:nvSpPr>
        <p:spPr bwMode="auto">
          <a:xfrm>
            <a:off x="899592" y="3896906"/>
            <a:ext cx="1080118" cy="57534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400" b="0" i="0" u="sng" strike="noStrike" cap="none" normalizeH="0" baseline="0">
              <a:ln>
                <a:noFill/>
              </a:ln>
              <a:solidFill>
                <a:schemeClr val="tx1"/>
              </a:solidFill>
              <a:effectLst/>
              <a:latin typeface="Verdana" pitchFamily="34" charset="0"/>
            </a:endParaRPr>
          </a:p>
        </p:txBody>
      </p:sp>
      <p:sp>
        <p:nvSpPr>
          <p:cNvPr id="11" name="10 Rectángulo"/>
          <p:cNvSpPr/>
          <p:nvPr/>
        </p:nvSpPr>
        <p:spPr bwMode="auto">
          <a:xfrm>
            <a:off x="72007" y="3980820"/>
            <a:ext cx="720081" cy="430887"/>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6" name="5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fontAlgn="base">
              <a:spcBef>
                <a:spcPct val="0"/>
              </a:spcBef>
              <a:spcAft>
                <a:spcPct val="0"/>
              </a:spcAft>
              <a:defRPr/>
            </a:pPr>
            <a:r>
              <a:rPr lang="es-CO" sz="3200" b="1" dirty="0">
                <a:solidFill>
                  <a:srgbClr val="FFFFFF"/>
                </a:solidFill>
                <a:ea typeface="ＭＳ Ｐゴシック" pitchFamily="34" charset="-128"/>
              </a:rPr>
              <a:t>ARBOL DE CAUSAS Y EFECTOS </a:t>
            </a:r>
            <a:endParaRPr lang="es-ES" sz="2800" dirty="0">
              <a:solidFill>
                <a:srgbClr val="FFFFFF"/>
              </a:solidFill>
              <a:ea typeface="ＭＳ Ｐゴシック" pitchFamily="34" charset="-128"/>
            </a:endParaRPr>
          </a:p>
        </p:txBody>
      </p:sp>
      <p:sp>
        <p:nvSpPr>
          <p:cNvPr id="2" name="1 Rectángulo"/>
          <p:cNvSpPr/>
          <p:nvPr/>
        </p:nvSpPr>
        <p:spPr>
          <a:xfrm>
            <a:off x="35496" y="2924944"/>
            <a:ext cx="8928992" cy="430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s-ES" sz="1100" b="1" dirty="0">
                <a:solidFill>
                  <a:schemeClr val="tx1"/>
                </a:solidFill>
                <a:latin typeface="Arial" panose="020B0604020202020204" pitchFamily="34" charset="0"/>
                <a:cs typeface="Arial" panose="020B0604020202020204" pitchFamily="34" charset="0"/>
              </a:rPr>
              <a:t>COMPORTAMIENTO DE LOS CLIENTES DE CHEC CON CONEXIÓN IRREGULAR AL SERVICIO DE ENERGÍA EN LA DORADA Y MANIZALES.</a:t>
            </a:r>
          </a:p>
        </p:txBody>
      </p:sp>
      <p:sp>
        <p:nvSpPr>
          <p:cNvPr id="3" name="2 Rectángulo"/>
          <p:cNvSpPr/>
          <p:nvPr/>
        </p:nvSpPr>
        <p:spPr>
          <a:xfrm>
            <a:off x="0" y="3968190"/>
            <a:ext cx="792088" cy="430887"/>
          </a:xfrm>
          <a:prstGeom prst="rect">
            <a:avLst/>
          </a:prstGeom>
        </p:spPr>
        <p:txBody>
          <a:bodyPr wrap="square">
            <a:spAutoFit/>
          </a:bodyPr>
          <a:lstStyle/>
          <a:p>
            <a:pPr algn="ctr"/>
            <a:r>
              <a:rPr lang="es-ES" sz="1100" dirty="0">
                <a:latin typeface="Arial" panose="020B0604020202020204" pitchFamily="34" charset="0"/>
                <a:cs typeface="Arial" panose="020B0604020202020204" pitchFamily="34" charset="0"/>
              </a:rPr>
              <a:t>Alto consumo </a:t>
            </a:r>
          </a:p>
        </p:txBody>
      </p:sp>
      <p:sp>
        <p:nvSpPr>
          <p:cNvPr id="4" name="3 Rectángulo"/>
          <p:cNvSpPr/>
          <p:nvPr/>
        </p:nvSpPr>
        <p:spPr>
          <a:xfrm>
            <a:off x="881844" y="3896182"/>
            <a:ext cx="1097868" cy="600164"/>
          </a:xfrm>
          <a:prstGeom prst="rect">
            <a:avLst/>
          </a:prstGeom>
          <a:ln>
            <a:solidFill>
              <a:schemeClr val="tx1"/>
            </a:solidFill>
          </a:ln>
        </p:spPr>
        <p:txBody>
          <a:bodyPr wrap="square">
            <a:spAutoFit/>
          </a:bodyPr>
          <a:lstStyle/>
          <a:p>
            <a:pPr algn="ctr"/>
            <a:r>
              <a:rPr lang="es-ES" sz="1100" dirty="0">
                <a:latin typeface="Arial" panose="020B0604020202020204" pitchFamily="34" charset="0"/>
                <a:cs typeface="Arial" panose="020B0604020202020204" pitchFamily="34" charset="0"/>
              </a:rPr>
              <a:t>Ausencia de sanción social y legal</a:t>
            </a:r>
          </a:p>
        </p:txBody>
      </p:sp>
      <p:sp>
        <p:nvSpPr>
          <p:cNvPr id="5" name="4 Rectángulo"/>
          <p:cNvSpPr/>
          <p:nvPr/>
        </p:nvSpPr>
        <p:spPr>
          <a:xfrm>
            <a:off x="2123727" y="3896182"/>
            <a:ext cx="1034513" cy="769441"/>
          </a:xfrm>
          <a:prstGeom prst="rect">
            <a:avLst/>
          </a:prstGeom>
        </p:spPr>
        <p:txBody>
          <a:bodyPr wrap="square">
            <a:spAutoFit/>
          </a:bodyPr>
          <a:lstStyle/>
          <a:p>
            <a:pPr algn="ctr"/>
            <a:r>
              <a:rPr lang="es-ES" sz="1100" dirty="0">
                <a:latin typeface="Arial" panose="020B0604020202020204" pitchFamily="34" charset="0"/>
                <a:cs typeface="Arial" panose="020B0604020202020204" pitchFamily="34" charset="0"/>
              </a:rPr>
              <a:t>Falta de capacidad de pago de los clientes</a:t>
            </a:r>
          </a:p>
        </p:txBody>
      </p:sp>
      <p:sp>
        <p:nvSpPr>
          <p:cNvPr id="7" name="6 Rectángulo"/>
          <p:cNvSpPr/>
          <p:nvPr/>
        </p:nvSpPr>
        <p:spPr>
          <a:xfrm>
            <a:off x="3275855" y="3968190"/>
            <a:ext cx="1296145" cy="600162"/>
          </a:xfrm>
          <a:prstGeom prst="rect">
            <a:avLst/>
          </a:prstGeom>
        </p:spPr>
        <p:txBody>
          <a:bodyPr wrap="square">
            <a:spAutoFit/>
          </a:bodyPr>
          <a:lstStyle/>
          <a:p>
            <a:pPr algn="ctr"/>
            <a:r>
              <a:rPr lang="es-ES" sz="1100" dirty="0">
                <a:latin typeface="Arial" panose="020B0604020202020204" pitchFamily="34" charset="0"/>
                <a:cs typeface="Arial" panose="020B0604020202020204" pitchFamily="34" charset="0"/>
              </a:rPr>
              <a:t>Desconfianza de las comunidades hacia la empresa</a:t>
            </a:r>
          </a:p>
        </p:txBody>
      </p:sp>
      <p:sp>
        <p:nvSpPr>
          <p:cNvPr id="8" name="7 Rectángulo"/>
          <p:cNvSpPr/>
          <p:nvPr/>
        </p:nvSpPr>
        <p:spPr>
          <a:xfrm>
            <a:off x="4706888" y="3896182"/>
            <a:ext cx="1521296" cy="861774"/>
          </a:xfrm>
          <a:prstGeom prst="rect">
            <a:avLst/>
          </a:prstGeom>
        </p:spPr>
        <p:txBody>
          <a:bodyPr wrap="square">
            <a:spAutoFit/>
          </a:bodyPr>
          <a:lstStyle/>
          <a:p>
            <a:pPr algn="ctr"/>
            <a:r>
              <a:rPr lang="es-ES" sz="1000" dirty="0">
                <a:latin typeface="Arial" panose="020B0604020202020204" pitchFamily="34" charset="0"/>
                <a:cs typeface="Arial" panose="020B0604020202020204" pitchFamily="34" charset="0"/>
              </a:rPr>
              <a:t>Falta de claridad en la información de las reglas de negocio al interior de la empresa  y para los clientes</a:t>
            </a:r>
          </a:p>
        </p:txBody>
      </p:sp>
      <p:sp>
        <p:nvSpPr>
          <p:cNvPr id="9" name="8 Rectángulo"/>
          <p:cNvSpPr/>
          <p:nvPr/>
        </p:nvSpPr>
        <p:spPr>
          <a:xfrm>
            <a:off x="6318449" y="3960163"/>
            <a:ext cx="1476671" cy="738664"/>
          </a:xfrm>
          <a:prstGeom prst="rect">
            <a:avLst/>
          </a:prstGeom>
        </p:spPr>
        <p:txBody>
          <a:bodyPr wrap="square">
            <a:spAutoFit/>
          </a:bodyPr>
          <a:lstStyle/>
          <a:p>
            <a:pPr algn="ctr"/>
            <a:r>
              <a:rPr lang="es-ES" sz="1050" dirty="0">
                <a:latin typeface="Arial" panose="020B0604020202020204" pitchFamily="34" charset="0"/>
                <a:cs typeface="Arial" panose="020B0604020202020204" pitchFamily="34" charset="0"/>
              </a:rPr>
              <a:t>Excesivas intervenciones técnicas, comerciales y sociales </a:t>
            </a:r>
          </a:p>
        </p:txBody>
      </p:sp>
      <p:sp>
        <p:nvSpPr>
          <p:cNvPr id="10" name="9 Rectángulo"/>
          <p:cNvSpPr/>
          <p:nvPr/>
        </p:nvSpPr>
        <p:spPr>
          <a:xfrm>
            <a:off x="7776864" y="3896906"/>
            <a:ext cx="1403648" cy="900246"/>
          </a:xfrm>
          <a:prstGeom prst="rect">
            <a:avLst/>
          </a:prstGeom>
        </p:spPr>
        <p:txBody>
          <a:bodyPr wrap="square">
            <a:spAutoFit/>
          </a:bodyPr>
          <a:lstStyle/>
          <a:p>
            <a:pPr algn="ctr"/>
            <a:r>
              <a:rPr lang="es-ES" sz="1050" dirty="0">
                <a:latin typeface="Arial" panose="020B0604020202020204" pitchFamily="34" charset="0"/>
                <a:cs typeface="Arial" panose="020B0604020202020204" pitchFamily="34" charset="0"/>
              </a:rPr>
              <a:t>Funcionarios y/o contratistas  y/o particulares  prestan servicios técnicos a los clientes</a:t>
            </a:r>
          </a:p>
        </p:txBody>
      </p:sp>
      <p:sp>
        <p:nvSpPr>
          <p:cNvPr id="21" name="20 Rectángulo"/>
          <p:cNvSpPr/>
          <p:nvPr/>
        </p:nvSpPr>
        <p:spPr>
          <a:xfrm>
            <a:off x="-36511" y="1704762"/>
            <a:ext cx="1080120" cy="553998"/>
          </a:xfrm>
          <a:prstGeom prst="rect">
            <a:avLst/>
          </a:prstGeom>
        </p:spPr>
        <p:txBody>
          <a:bodyPr wrap="square">
            <a:spAutoFit/>
          </a:bodyPr>
          <a:lstStyle/>
          <a:p>
            <a:r>
              <a:rPr lang="es-ES" sz="1000" dirty="0">
                <a:latin typeface="Arial" panose="020B0604020202020204" pitchFamily="34" charset="0"/>
                <a:cs typeface="Arial" panose="020B0604020202020204" pitchFamily="34" charset="0"/>
              </a:rPr>
              <a:t>Disminución  en el pago del servicio </a:t>
            </a:r>
          </a:p>
        </p:txBody>
      </p:sp>
      <p:sp>
        <p:nvSpPr>
          <p:cNvPr id="24" name="23 Rectángulo"/>
          <p:cNvSpPr/>
          <p:nvPr/>
        </p:nvSpPr>
        <p:spPr>
          <a:xfrm>
            <a:off x="2339752" y="1702262"/>
            <a:ext cx="1008111" cy="55399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 sz="1000" dirty="0">
                <a:latin typeface="Arial" panose="020B0604020202020204" pitchFamily="34" charset="0"/>
                <a:cs typeface="Arial" panose="020B0604020202020204" pitchFamily="34" charset="0"/>
              </a:rPr>
              <a:t>Exposición a riesgo eléctrico</a:t>
            </a:r>
          </a:p>
        </p:txBody>
      </p:sp>
      <p:sp>
        <p:nvSpPr>
          <p:cNvPr id="26" name="25 Rectángulo"/>
          <p:cNvSpPr/>
          <p:nvPr/>
        </p:nvSpPr>
        <p:spPr>
          <a:xfrm>
            <a:off x="3419872" y="1486717"/>
            <a:ext cx="1080120" cy="70788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 sz="1000" dirty="0">
                <a:latin typeface="Arial" panose="020B0604020202020204" pitchFamily="34" charset="0"/>
                <a:cs typeface="Arial" panose="020B0604020202020204" pitchFamily="34" charset="0"/>
              </a:rPr>
              <a:t>sanciones económicas impuestas por la empresa</a:t>
            </a:r>
          </a:p>
        </p:txBody>
      </p:sp>
      <p:sp>
        <p:nvSpPr>
          <p:cNvPr id="27" name="26 Rectángulo"/>
          <p:cNvSpPr/>
          <p:nvPr/>
        </p:nvSpPr>
        <p:spPr>
          <a:xfrm>
            <a:off x="4535996" y="1150763"/>
            <a:ext cx="954360" cy="1169551"/>
          </a:xfrm>
          <a:prstGeom prst="rect">
            <a:avLst/>
          </a:prstGeom>
        </p:spPr>
        <p:txBody>
          <a:bodyPr wrap="square">
            <a:spAutoFit/>
          </a:bodyPr>
          <a:lstStyle/>
          <a:p>
            <a:pPr algn="ctr"/>
            <a:r>
              <a:rPr lang="es-ES" sz="1000" dirty="0">
                <a:latin typeface="Arial" panose="020B0604020202020204" pitchFamily="34" charset="0"/>
                <a:cs typeface="Arial" panose="020B0604020202020204" pitchFamily="34" charset="0"/>
              </a:rPr>
              <a:t>Estigmatización </a:t>
            </a:r>
            <a:r>
              <a:rPr lang="es-ES" sz="1000" dirty="0">
                <a:cs typeface="Arial" panose="020B0604020202020204" pitchFamily="34" charset="0"/>
              </a:rPr>
              <a:t>por parte de la empresa </a:t>
            </a:r>
            <a:r>
              <a:rPr lang="es-ES" sz="1000" dirty="0">
                <a:latin typeface="Arial" panose="020B0604020202020204" pitchFamily="34" charset="0"/>
                <a:cs typeface="Arial" panose="020B0604020202020204" pitchFamily="34" charset="0"/>
              </a:rPr>
              <a:t>a las comunidades y clientes</a:t>
            </a:r>
          </a:p>
        </p:txBody>
      </p:sp>
      <p:sp>
        <p:nvSpPr>
          <p:cNvPr id="28" name="27 Rectángulo"/>
          <p:cNvSpPr/>
          <p:nvPr/>
        </p:nvSpPr>
        <p:spPr>
          <a:xfrm>
            <a:off x="5436096" y="1570440"/>
            <a:ext cx="1152128" cy="707886"/>
          </a:xfrm>
          <a:prstGeom prst="rect">
            <a:avLst/>
          </a:prstGeom>
        </p:spPr>
        <p:txBody>
          <a:bodyPr wrap="square">
            <a:spAutoFit/>
          </a:bodyPr>
          <a:lstStyle/>
          <a:p>
            <a:pPr algn="ctr"/>
            <a:r>
              <a:rPr lang="es-ES" sz="1000" dirty="0">
                <a:latin typeface="Arial" panose="020B0604020202020204" pitchFamily="34" charset="0"/>
                <a:cs typeface="Arial" panose="020B0604020202020204" pitchFamily="34" charset="0"/>
              </a:rPr>
              <a:t>Esfuerzos infructuosos para el control de perdidas</a:t>
            </a:r>
          </a:p>
        </p:txBody>
      </p:sp>
      <p:sp>
        <p:nvSpPr>
          <p:cNvPr id="29" name="28 Rectángulo"/>
          <p:cNvSpPr/>
          <p:nvPr/>
        </p:nvSpPr>
        <p:spPr>
          <a:xfrm flipH="1">
            <a:off x="6588221" y="1580312"/>
            <a:ext cx="678803" cy="707886"/>
          </a:xfrm>
          <a:prstGeom prst="rect">
            <a:avLst/>
          </a:prstGeom>
        </p:spPr>
        <p:txBody>
          <a:bodyPr wrap="square">
            <a:spAutoFit/>
          </a:bodyPr>
          <a:lstStyle/>
          <a:p>
            <a:pPr algn="ctr"/>
            <a:r>
              <a:rPr lang="es-ES" sz="1000" dirty="0">
                <a:latin typeface="Arial" panose="020B0604020202020204" pitchFamily="34" charset="0"/>
                <a:cs typeface="Arial" panose="020B0604020202020204" pitchFamily="34" charset="0"/>
              </a:rPr>
              <a:t>Energía dejada de facturar</a:t>
            </a:r>
          </a:p>
        </p:txBody>
      </p:sp>
      <p:sp>
        <p:nvSpPr>
          <p:cNvPr id="30" name="29 Rectángulo"/>
          <p:cNvSpPr/>
          <p:nvPr/>
        </p:nvSpPr>
        <p:spPr>
          <a:xfrm>
            <a:off x="7254586" y="1332828"/>
            <a:ext cx="1056190" cy="1015663"/>
          </a:xfrm>
          <a:prstGeom prst="rect">
            <a:avLst/>
          </a:prstGeom>
        </p:spPr>
        <p:txBody>
          <a:bodyPr wrap="square">
            <a:spAutoFit/>
          </a:bodyPr>
          <a:lstStyle/>
          <a:p>
            <a:pPr algn="ctr"/>
            <a:r>
              <a:rPr lang="es-ES" sz="1000" dirty="0">
                <a:cs typeface="Arial" panose="020B0604020202020204" pitchFamily="34" charset="0"/>
              </a:rPr>
              <a:t>M</a:t>
            </a:r>
            <a:r>
              <a:rPr lang="es-ES" sz="1000" dirty="0">
                <a:latin typeface="Arial" panose="020B0604020202020204" pitchFamily="34" charset="0"/>
                <a:cs typeface="Arial" panose="020B0604020202020204" pitchFamily="34" charset="0"/>
              </a:rPr>
              <a:t>anipulación de la infraestructura eléctrica por  parte de terceros.</a:t>
            </a:r>
          </a:p>
        </p:txBody>
      </p:sp>
      <p:sp>
        <p:nvSpPr>
          <p:cNvPr id="31" name="30 Rectángulo"/>
          <p:cNvSpPr/>
          <p:nvPr/>
        </p:nvSpPr>
        <p:spPr>
          <a:xfrm>
            <a:off x="8370345" y="908720"/>
            <a:ext cx="701647"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S" sz="1000" dirty="0">
                <a:latin typeface="Arial" panose="020B0604020202020204" pitchFamily="34" charset="0"/>
                <a:cs typeface="Arial" panose="020B0604020202020204" pitchFamily="34" charset="0"/>
              </a:rPr>
              <a:t>Posición dominante de la empresa con cliente reincidentes </a:t>
            </a:r>
          </a:p>
        </p:txBody>
      </p:sp>
      <p:sp>
        <p:nvSpPr>
          <p:cNvPr id="42" name="41 Rectángulo"/>
          <p:cNvSpPr/>
          <p:nvPr/>
        </p:nvSpPr>
        <p:spPr bwMode="auto">
          <a:xfrm>
            <a:off x="2339752" y="1735539"/>
            <a:ext cx="1008111" cy="523221"/>
          </a:xfrm>
          <a:prstGeom prst="rect">
            <a:avLst/>
          </a:prstGeom>
          <a:noFill/>
          <a:ln w="12700" cap="flat" cmpd="sng" algn="ctr">
            <a:solidFill>
              <a:schemeClr val="tx2"/>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3" name="42 Rectángulo"/>
          <p:cNvSpPr/>
          <p:nvPr/>
        </p:nvSpPr>
        <p:spPr bwMode="auto">
          <a:xfrm>
            <a:off x="3419872" y="1486716"/>
            <a:ext cx="1080120" cy="730053"/>
          </a:xfrm>
          <a:prstGeom prst="rect">
            <a:avLst/>
          </a:prstGeom>
          <a:noFill/>
          <a:ln w="12700" cap="flat" cmpd="sng" algn="ctr">
            <a:solidFill>
              <a:schemeClr val="tx2"/>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8" name="47 Rectángulo"/>
          <p:cNvSpPr/>
          <p:nvPr/>
        </p:nvSpPr>
        <p:spPr bwMode="auto">
          <a:xfrm>
            <a:off x="8370345" y="910174"/>
            <a:ext cx="701647" cy="1326543"/>
          </a:xfrm>
          <a:prstGeom prst="rect">
            <a:avLst/>
          </a:prstGeom>
          <a:noFill/>
          <a:ln w="12700" cap="flat" cmpd="sng" algn="ctr">
            <a:solidFill>
              <a:schemeClr val="tx2"/>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13" name="12 CuadroTexto"/>
          <p:cNvSpPr txBox="1"/>
          <p:nvPr/>
        </p:nvSpPr>
        <p:spPr>
          <a:xfrm>
            <a:off x="72007" y="2420888"/>
            <a:ext cx="543609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s-ES" dirty="0">
                <a:solidFill>
                  <a:schemeClr val="tx1"/>
                </a:solidFill>
              </a:rPr>
              <a:t>Nivel comunitario</a:t>
            </a:r>
          </a:p>
        </p:txBody>
      </p:sp>
      <p:sp>
        <p:nvSpPr>
          <p:cNvPr id="49" name="48 CuadroTexto"/>
          <p:cNvSpPr txBox="1"/>
          <p:nvPr/>
        </p:nvSpPr>
        <p:spPr>
          <a:xfrm>
            <a:off x="31439" y="3429000"/>
            <a:ext cx="446855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s-ES" dirty="0">
                <a:solidFill>
                  <a:schemeClr val="tx1"/>
                </a:solidFill>
              </a:rPr>
              <a:t>Nivel comunitario</a:t>
            </a:r>
          </a:p>
        </p:txBody>
      </p:sp>
      <p:sp>
        <p:nvSpPr>
          <p:cNvPr id="50" name="49 CuadroTexto"/>
          <p:cNvSpPr txBox="1"/>
          <p:nvPr/>
        </p:nvSpPr>
        <p:spPr>
          <a:xfrm>
            <a:off x="5652121" y="2420888"/>
            <a:ext cx="3419872" cy="369332"/>
          </a:xfrm>
          <a:prstGeom prst="rect">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s-ES" dirty="0">
                <a:solidFill>
                  <a:schemeClr val="tx1"/>
                </a:solidFill>
              </a:rPr>
              <a:t>Nivel Empresa</a:t>
            </a:r>
          </a:p>
        </p:txBody>
      </p:sp>
      <p:sp>
        <p:nvSpPr>
          <p:cNvPr id="51" name="50 CuadroTexto"/>
          <p:cNvSpPr txBox="1"/>
          <p:nvPr/>
        </p:nvSpPr>
        <p:spPr>
          <a:xfrm>
            <a:off x="4709747" y="3419708"/>
            <a:ext cx="4434254" cy="369332"/>
          </a:xfrm>
          <a:prstGeom prst="rect">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s-ES" dirty="0">
                <a:solidFill>
                  <a:schemeClr val="tx1"/>
                </a:solidFill>
              </a:rPr>
              <a:t>Nivel Empresa</a:t>
            </a:r>
          </a:p>
        </p:txBody>
      </p:sp>
    </p:spTree>
    <p:extLst>
      <p:ext uri="{BB962C8B-B14F-4D97-AF65-F5344CB8AC3E}">
        <p14:creationId xmlns:p14="http://schemas.microsoft.com/office/powerpoint/2010/main" val="361434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36512" y="3284984"/>
            <a:ext cx="9144000" cy="584775"/>
          </a:xfrm>
          <a:prstGeom prst="rect">
            <a:avLst/>
          </a:prstGeom>
          <a:solidFill>
            <a:srgbClr val="9CC12B"/>
          </a:solidFill>
          <a:ln w="9525">
            <a:noFill/>
            <a:miter lim="800000"/>
            <a:headEnd/>
            <a:tailEnd/>
          </a:ln>
        </p:spPr>
        <p:txBody>
          <a:bodyPr wrap="square">
            <a:spAutoFit/>
          </a:bodyPr>
          <a:lstStyle/>
          <a:p>
            <a:pPr marL="342900" indent="-342900" algn="ctr" fontAlgn="base">
              <a:spcBef>
                <a:spcPct val="0"/>
              </a:spcBef>
              <a:spcAft>
                <a:spcPct val="0"/>
              </a:spcAft>
              <a:defRPr/>
            </a:pPr>
            <a:r>
              <a:rPr lang="es-CO" sz="3200" b="1" dirty="0">
                <a:solidFill>
                  <a:srgbClr val="FFFFFF"/>
                </a:solidFill>
                <a:ea typeface="ＭＳ Ｐゴシック" pitchFamily="34" charset="-128"/>
                <a:hlinkClick r:id="rId2" action="ppaction://hlinkfile"/>
              </a:rPr>
              <a:t>ARBOL DE OBJETIVOS 1</a:t>
            </a:r>
            <a:endParaRPr lang="es-ES" sz="2800" dirty="0">
              <a:solidFill>
                <a:srgbClr val="FFFFFF"/>
              </a:solidFill>
              <a:ea typeface="ＭＳ Ｐゴシック" pitchFamily="34" charset="-128"/>
            </a:endParaRPr>
          </a:p>
        </p:txBody>
      </p:sp>
    </p:spTree>
    <p:extLst>
      <p:ext uri="{BB962C8B-B14F-4D97-AF65-F5344CB8AC3E}">
        <p14:creationId xmlns:p14="http://schemas.microsoft.com/office/powerpoint/2010/main" val="3193160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fontAlgn="base">
              <a:spcBef>
                <a:spcPct val="0"/>
              </a:spcBef>
              <a:spcAft>
                <a:spcPct val="0"/>
              </a:spcAft>
              <a:defRPr/>
            </a:pPr>
            <a:r>
              <a:rPr lang="es-CO" sz="3200" b="1" dirty="0">
                <a:solidFill>
                  <a:srgbClr val="FFFFFF"/>
                </a:solidFill>
                <a:ea typeface="ＭＳ Ｐゴシック" pitchFamily="34" charset="-128"/>
              </a:rPr>
              <a:t>ARBOL DE OBJETIVOS</a:t>
            </a:r>
            <a:endParaRPr lang="es-ES" sz="2800" dirty="0">
              <a:solidFill>
                <a:srgbClr val="FFFFFF"/>
              </a:solidFill>
              <a:ea typeface="ＭＳ Ｐゴシック" pitchFamily="34" charset="-128"/>
            </a:endParaRPr>
          </a:p>
        </p:txBody>
      </p:sp>
      <p:sp>
        <p:nvSpPr>
          <p:cNvPr id="2" name="1 Rectángulo"/>
          <p:cNvSpPr/>
          <p:nvPr/>
        </p:nvSpPr>
        <p:spPr>
          <a:xfrm>
            <a:off x="510313" y="2924944"/>
            <a:ext cx="8526183"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s-ES" sz="1200" b="1" dirty="0">
                <a:solidFill>
                  <a:schemeClr val="tx1"/>
                </a:solidFill>
                <a:latin typeface="Arial" panose="020B0604020202020204" pitchFamily="34" charset="0"/>
                <a:cs typeface="Arial" panose="020B0604020202020204" pitchFamily="34" charset="0"/>
              </a:rPr>
              <a:t>IMPLEMENTAR UNA ESTRATEGIA PILOTO DE INTERVENCIÓN COMUNITARIA QUE  MITIGUE EL COMPORTAMIENTO REINCIDENTE EN LA CONEXIÓN ILEGAL AL SERVICIO DE ENERGÍA EN LOS MUNICIPIOS LA DORADA Y MANIZALES.</a:t>
            </a:r>
          </a:p>
        </p:txBody>
      </p:sp>
      <p:sp>
        <p:nvSpPr>
          <p:cNvPr id="3" name="2 Rectángulo"/>
          <p:cNvSpPr/>
          <p:nvPr/>
        </p:nvSpPr>
        <p:spPr>
          <a:xfrm>
            <a:off x="543063" y="4440903"/>
            <a:ext cx="2300745" cy="7694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100" dirty="0">
                <a:cs typeface="Arial" panose="020B0604020202020204" pitchFamily="34" charset="0"/>
              </a:rPr>
              <a:t>Promover comportamientos responsables en los clientes y comunidades frente al uso y acceso del servicio de energía. </a:t>
            </a:r>
          </a:p>
        </p:txBody>
      </p:sp>
      <p:sp>
        <p:nvSpPr>
          <p:cNvPr id="5" name="4 Rectángulo"/>
          <p:cNvSpPr/>
          <p:nvPr/>
        </p:nvSpPr>
        <p:spPr>
          <a:xfrm>
            <a:off x="2915817" y="4491378"/>
            <a:ext cx="1944215" cy="6001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100" dirty="0">
                <a:cs typeface="Arial" panose="020B0604020202020204" pitchFamily="34" charset="0"/>
              </a:rPr>
              <a:t>Implementar acciones en cultura de la legalidad a nivel interno y externo</a:t>
            </a:r>
          </a:p>
        </p:txBody>
      </p:sp>
      <p:sp>
        <p:nvSpPr>
          <p:cNvPr id="8" name="7 Rectángulo"/>
          <p:cNvSpPr/>
          <p:nvPr/>
        </p:nvSpPr>
        <p:spPr>
          <a:xfrm>
            <a:off x="5158870" y="4259203"/>
            <a:ext cx="1881336" cy="76944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s-ES" sz="1100" dirty="0">
                <a:cs typeface="Arial" panose="020B0604020202020204" pitchFamily="34" charset="0"/>
              </a:rPr>
              <a:t>Fortalecer el involucramiento comunitaria de la empresa a partir de alianzas colaborativas.</a:t>
            </a:r>
          </a:p>
        </p:txBody>
      </p:sp>
      <p:sp>
        <p:nvSpPr>
          <p:cNvPr id="9" name="8 Rectángulo"/>
          <p:cNvSpPr/>
          <p:nvPr/>
        </p:nvSpPr>
        <p:spPr>
          <a:xfrm>
            <a:off x="7236296" y="4193212"/>
            <a:ext cx="1835696" cy="93871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s-ES" sz="1100" dirty="0">
                <a:cs typeface="Arial" panose="020B0604020202020204" pitchFamily="34" charset="0"/>
              </a:rPr>
              <a:t>Coordinar acciones técnicas y comerciales que mejoren las intervención en las comunidades de difícil gestión.</a:t>
            </a:r>
          </a:p>
        </p:txBody>
      </p:sp>
      <p:sp>
        <p:nvSpPr>
          <p:cNvPr id="21" name="20 Rectángulo"/>
          <p:cNvSpPr/>
          <p:nvPr/>
        </p:nvSpPr>
        <p:spPr>
          <a:xfrm>
            <a:off x="518694" y="1585041"/>
            <a:ext cx="4341338" cy="6001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1100" dirty="0">
                <a:cs typeface="Arial" panose="020B0604020202020204" pitchFamily="34" charset="0"/>
              </a:rPr>
              <a:t>Contribuir mediante estrategias educativas, comunitarias y culturales al uso, cuidado y acceso responsable del servicio de energía con los grupos de interés trabajadores y comunidad.</a:t>
            </a:r>
          </a:p>
        </p:txBody>
      </p:sp>
      <p:sp>
        <p:nvSpPr>
          <p:cNvPr id="62" name="61 Rectángulo"/>
          <p:cNvSpPr/>
          <p:nvPr/>
        </p:nvSpPr>
        <p:spPr>
          <a:xfrm>
            <a:off x="5158870" y="1631208"/>
            <a:ext cx="3913122" cy="43088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ES" sz="1100" dirty="0"/>
              <a:t>Acompañar a las comunidades en el desarrollo de sus iniciativas comunitarias a partir de la ejecución de acciones conjuntas.</a:t>
            </a:r>
          </a:p>
        </p:txBody>
      </p:sp>
      <p:sp>
        <p:nvSpPr>
          <p:cNvPr id="63" name="62 CuadroTexto"/>
          <p:cNvSpPr txBox="1"/>
          <p:nvPr/>
        </p:nvSpPr>
        <p:spPr>
          <a:xfrm rot="16200000">
            <a:off x="-336716" y="4640964"/>
            <a:ext cx="1095172"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S" dirty="0"/>
              <a:t>MEDIOS</a:t>
            </a:r>
          </a:p>
        </p:txBody>
      </p:sp>
      <p:sp>
        <p:nvSpPr>
          <p:cNvPr id="64" name="63 CuadroTexto"/>
          <p:cNvSpPr txBox="1"/>
          <p:nvPr/>
        </p:nvSpPr>
        <p:spPr>
          <a:xfrm rot="16200000">
            <a:off x="-452132" y="3013380"/>
            <a:ext cx="132600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S" dirty="0"/>
              <a:t>OBJETIVO</a:t>
            </a:r>
          </a:p>
        </p:txBody>
      </p:sp>
      <p:sp>
        <p:nvSpPr>
          <p:cNvPr id="65" name="64 CuadroTexto"/>
          <p:cNvSpPr txBox="1"/>
          <p:nvPr/>
        </p:nvSpPr>
        <p:spPr>
          <a:xfrm rot="16200000">
            <a:off x="-221300" y="1660280"/>
            <a:ext cx="864339"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s-ES" dirty="0"/>
              <a:t>FINES</a:t>
            </a:r>
          </a:p>
        </p:txBody>
      </p:sp>
    </p:spTree>
    <p:extLst>
      <p:ext uri="{BB962C8B-B14F-4D97-AF65-F5344CB8AC3E}">
        <p14:creationId xmlns:p14="http://schemas.microsoft.com/office/powerpoint/2010/main" val="747809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21543"/>
            <a:ext cx="9144000" cy="461665"/>
          </a:xfrm>
          <a:prstGeom prst="rect">
            <a:avLst/>
          </a:prstGeom>
          <a:solidFill>
            <a:srgbClr val="9CC12B"/>
          </a:solidFill>
          <a:ln w="9525">
            <a:noFill/>
            <a:miter lim="800000"/>
            <a:headEnd/>
            <a:tailEnd/>
          </a:ln>
        </p:spPr>
        <p:txBody>
          <a:bodyPr wrap="square">
            <a:spAutoFit/>
          </a:bodyPr>
          <a:lstStyle/>
          <a:p>
            <a:pPr marL="342900" indent="-342900" algn="ctr">
              <a:defRPr/>
            </a:pPr>
            <a:r>
              <a:rPr lang="es-CO" sz="2400" b="1" dirty="0">
                <a:solidFill>
                  <a:schemeClr val="bg1"/>
                </a:solidFill>
                <a:latin typeface="+mj-lt"/>
              </a:rPr>
              <a:t>MATRIZ MARCO LÓGICO</a:t>
            </a:r>
            <a:endParaRPr lang="es-ES" sz="2000" dirty="0">
              <a:solidFill>
                <a:schemeClr val="bg1"/>
              </a:solidFill>
              <a:latin typeface="+mj-lt"/>
            </a:endParaRPr>
          </a:p>
        </p:txBody>
      </p:sp>
      <p:graphicFrame>
        <p:nvGraphicFramePr>
          <p:cNvPr id="2" name="1 Tabla"/>
          <p:cNvGraphicFramePr>
            <a:graphicFrameLocks noGrp="1"/>
          </p:cNvGraphicFramePr>
          <p:nvPr>
            <p:extLst>
              <p:ext uri="{D42A27DB-BD31-4B8C-83A1-F6EECF244321}">
                <p14:modId xmlns:p14="http://schemas.microsoft.com/office/powerpoint/2010/main" val="1644846192"/>
              </p:ext>
            </p:extLst>
          </p:nvPr>
        </p:nvGraphicFramePr>
        <p:xfrm>
          <a:off x="107504" y="620688"/>
          <a:ext cx="8928992" cy="6120679"/>
        </p:xfrm>
        <a:graphic>
          <a:graphicData uri="http://schemas.openxmlformats.org/drawingml/2006/table">
            <a:tbl>
              <a:tblPr/>
              <a:tblGrid>
                <a:gridCol w="2221653">
                  <a:extLst>
                    <a:ext uri="{9D8B030D-6E8A-4147-A177-3AD203B41FA5}">
                      <a16:colId xmlns:a16="http://schemas.microsoft.com/office/drawing/2014/main" val="20000"/>
                    </a:ext>
                  </a:extLst>
                </a:gridCol>
                <a:gridCol w="564997">
                  <a:extLst>
                    <a:ext uri="{9D8B030D-6E8A-4147-A177-3AD203B41FA5}">
                      <a16:colId xmlns:a16="http://schemas.microsoft.com/office/drawing/2014/main" val="20001"/>
                    </a:ext>
                  </a:extLst>
                </a:gridCol>
                <a:gridCol w="1961351">
                  <a:extLst>
                    <a:ext uri="{9D8B030D-6E8A-4147-A177-3AD203B41FA5}">
                      <a16:colId xmlns:a16="http://schemas.microsoft.com/office/drawing/2014/main" val="20002"/>
                    </a:ext>
                  </a:extLst>
                </a:gridCol>
                <a:gridCol w="1977495">
                  <a:extLst>
                    <a:ext uri="{9D8B030D-6E8A-4147-A177-3AD203B41FA5}">
                      <a16:colId xmlns:a16="http://schemas.microsoft.com/office/drawing/2014/main" val="20003"/>
                    </a:ext>
                  </a:extLst>
                </a:gridCol>
                <a:gridCol w="1138069">
                  <a:extLst>
                    <a:ext uri="{9D8B030D-6E8A-4147-A177-3AD203B41FA5}">
                      <a16:colId xmlns:a16="http://schemas.microsoft.com/office/drawing/2014/main" val="20004"/>
                    </a:ext>
                  </a:extLst>
                </a:gridCol>
                <a:gridCol w="1065427">
                  <a:extLst>
                    <a:ext uri="{9D8B030D-6E8A-4147-A177-3AD203B41FA5}">
                      <a16:colId xmlns:a16="http://schemas.microsoft.com/office/drawing/2014/main" val="20005"/>
                    </a:ext>
                  </a:extLst>
                </a:gridCol>
              </a:tblGrid>
              <a:tr h="239580">
                <a:tc>
                  <a:txBody>
                    <a:bodyPr/>
                    <a:lstStyle/>
                    <a:p>
                      <a:pPr algn="ctr" fontAlgn="ctr"/>
                      <a:r>
                        <a:rPr lang="es-ES" sz="700" b="1" i="0" u="none" strike="noStrike" dirty="0">
                          <a:solidFill>
                            <a:srgbClr val="000000"/>
                          </a:solidFill>
                          <a:effectLst/>
                          <a:latin typeface="Arial" panose="020B0604020202020204" pitchFamily="34" charset="0"/>
                          <a:cs typeface="Arial" panose="020B0604020202020204" pitchFamily="34" charset="0"/>
                        </a:rPr>
                        <a:t>OBJETIVOS</a:t>
                      </a:r>
                    </a:p>
                  </a:txBody>
                  <a:tcPr marL="4183" marR="4183" marT="4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1" i="0" u="none" strike="noStrike" dirty="0">
                          <a:solidFill>
                            <a:srgbClr val="000000"/>
                          </a:solidFill>
                          <a:effectLst/>
                          <a:latin typeface="Arial" panose="020B0604020202020204" pitchFamily="34" charset="0"/>
                          <a:cs typeface="Arial" panose="020B0604020202020204" pitchFamily="34" charset="0"/>
                          <a:hlinkClick r:id="rId2" action="ppaction://hlinkfile"/>
                        </a:rPr>
                        <a:t>INDICADORES</a:t>
                      </a:r>
                      <a:endParaRPr lang="es-ES" sz="700" b="1" i="0" u="none" strike="noStrike" dirty="0">
                        <a:solidFill>
                          <a:srgbClr val="000000"/>
                        </a:solidFill>
                        <a:effectLst/>
                        <a:latin typeface="Arial" panose="020B0604020202020204" pitchFamily="34" charset="0"/>
                        <a:cs typeface="Arial" panose="020B0604020202020204" pitchFamily="34" charset="0"/>
                      </a:endParaRPr>
                    </a:p>
                  </a:txBody>
                  <a:tcPr marL="4183" marR="4183" marT="4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1" i="0" u="none" strike="noStrike">
                          <a:solidFill>
                            <a:srgbClr val="000000"/>
                          </a:solidFill>
                          <a:effectLst/>
                          <a:latin typeface="Arial" panose="020B0604020202020204" pitchFamily="34" charset="0"/>
                          <a:cs typeface="Arial" panose="020B0604020202020204" pitchFamily="34" charset="0"/>
                        </a:rPr>
                        <a:t>MEDIOS DE VERIFICACIÓN</a:t>
                      </a:r>
                    </a:p>
                  </a:txBody>
                  <a:tcPr marL="4183" marR="4183" marT="4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1" i="0" u="none" strike="noStrike">
                          <a:solidFill>
                            <a:srgbClr val="000000"/>
                          </a:solidFill>
                          <a:effectLst/>
                          <a:latin typeface="Arial" panose="020B0604020202020204" pitchFamily="34" charset="0"/>
                          <a:cs typeface="Arial" panose="020B0604020202020204" pitchFamily="34" charset="0"/>
                        </a:rPr>
                        <a:t>SUPUESTOS</a:t>
                      </a:r>
                    </a:p>
                  </a:txBody>
                  <a:tcPr marL="4183" marR="4183" marT="4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1" i="0" u="none" strike="noStrike">
                          <a:solidFill>
                            <a:srgbClr val="000000"/>
                          </a:solidFill>
                          <a:effectLst/>
                          <a:latin typeface="Arial" panose="020B0604020202020204" pitchFamily="34" charset="0"/>
                          <a:cs typeface="Arial" panose="020B0604020202020204" pitchFamily="34" charset="0"/>
                        </a:rPr>
                        <a:t>COMUNICACIÓN</a:t>
                      </a:r>
                    </a:p>
                  </a:txBody>
                  <a:tcPr marL="4183" marR="4183" marT="4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1" i="0" u="none" strike="noStrike">
                          <a:solidFill>
                            <a:srgbClr val="000000"/>
                          </a:solidFill>
                          <a:effectLst/>
                          <a:latin typeface="Arial" panose="020B0604020202020204" pitchFamily="34" charset="0"/>
                          <a:cs typeface="Arial" panose="020B0604020202020204" pitchFamily="34" charset="0"/>
                        </a:rPr>
                        <a:t>MEDICION</a:t>
                      </a:r>
                    </a:p>
                  </a:txBody>
                  <a:tcPr marL="4183" marR="4183" marT="4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50326">
                <a:tc>
                  <a:txBody>
                    <a:bodyPr/>
                    <a:lstStyle/>
                    <a:p>
                      <a:pPr algn="l" fontAlgn="t"/>
                      <a:r>
                        <a:rPr lang="es-ES" sz="700" b="1" i="0" u="none" strike="noStrike" dirty="0">
                          <a:solidFill>
                            <a:srgbClr val="000000"/>
                          </a:solidFill>
                          <a:effectLst/>
                          <a:latin typeface="Arial" panose="020B0604020202020204" pitchFamily="34" charset="0"/>
                          <a:cs typeface="Arial" panose="020B0604020202020204" pitchFamily="34" charset="0"/>
                        </a:rPr>
                        <a:t>FIN: </a:t>
                      </a:r>
                      <a:br>
                        <a:rPr lang="es-ES" sz="700" b="1"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endParaRPr lang="en-US" sz="700" b="1" i="0" u="none" strike="noStrike" dirty="0">
                        <a:solidFill>
                          <a:srgbClr val="000000"/>
                        </a:solidFill>
                        <a:effectLst/>
                        <a:latin typeface="Arial" panose="020B0604020202020204" pitchFamily="34" charset="0"/>
                        <a:cs typeface="Arial" panose="020B0604020202020204" pitchFamily="34" charset="0"/>
                      </a:endParaRPr>
                    </a:p>
                    <a:p>
                      <a:pPr algn="l" fontAlgn="t"/>
                      <a:r>
                        <a:rPr lang="es-ES" sz="700" b="0" i="0" u="none" strike="noStrike" dirty="0">
                          <a:solidFill>
                            <a:srgbClr val="000000"/>
                          </a:solidFill>
                          <a:effectLst/>
                          <a:latin typeface="Arial" panose="020B0604020202020204" pitchFamily="34" charset="0"/>
                          <a:cs typeface="Arial" panose="020B0604020202020204" pitchFamily="34" charset="0"/>
                        </a:rPr>
                        <a:t>Afianzar la presencia de la empresa en los sectores de reincidencia ilegal bajo el principio de acciones colaborativas que apunten a la cultura de legalidad mediante estrategias educativas, culturales y sociales.</a:t>
                      </a:r>
                      <a:r>
                        <a:rPr lang="es-ES" sz="700" b="1" i="0" u="none" strike="noStrike" dirty="0">
                          <a:solidFill>
                            <a:srgbClr val="000000"/>
                          </a:solidFill>
                          <a:effectLst/>
                          <a:latin typeface="Arial" panose="020B0604020202020204" pitchFamily="34" charset="0"/>
                          <a:cs typeface="Arial" panose="020B0604020202020204" pitchFamily="34" charset="0"/>
                        </a:rPr>
                        <a:t> </a:t>
                      </a:r>
                      <a:endParaRPr lang="en-US" sz="700" b="1" i="0" u="none" strike="noStrike" dirty="0">
                        <a:solidFill>
                          <a:srgbClr val="000000"/>
                        </a:solidFill>
                        <a:effectLst/>
                        <a:latin typeface="Arial" panose="020B0604020202020204" pitchFamily="34" charset="0"/>
                        <a:cs typeface="Arial" panose="020B0604020202020204" pitchFamily="34" charset="0"/>
                      </a:endParaRPr>
                    </a:p>
                    <a:p>
                      <a:pPr algn="l" fontAlgn="t"/>
                      <a:endParaRPr lang="en-US" sz="700" b="1" i="0" u="none" strike="noStrike" dirty="0">
                        <a:solidFill>
                          <a:srgbClr val="000000"/>
                        </a:solidFill>
                        <a:effectLst/>
                        <a:latin typeface="Arial" panose="020B0604020202020204" pitchFamily="34" charset="0"/>
                        <a:cs typeface="Arial" panose="020B0604020202020204" pitchFamily="34" charset="0"/>
                      </a:endParaRPr>
                    </a:p>
                    <a:p>
                      <a:pPr algn="l" fontAlgn="t"/>
                      <a:endParaRPr lang="es-ES" sz="700" b="1" i="0" u="none" strike="noStrike" dirty="0">
                        <a:solidFill>
                          <a:srgbClr val="000000"/>
                        </a:solidFill>
                        <a:effectLst/>
                        <a:latin typeface="Arial" panose="020B0604020202020204" pitchFamily="34" charset="0"/>
                        <a:cs typeface="Arial" panose="020B0604020202020204" pitchFamily="34" charset="0"/>
                      </a:endParaRPr>
                    </a:p>
                  </a:txBody>
                  <a:tcPr marL="4183" marR="4183" marT="418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700" b="0" i="0" u="none" strike="noStrike">
                          <a:solidFill>
                            <a:srgbClr val="000000"/>
                          </a:solidFill>
                          <a:effectLst/>
                          <a:latin typeface="Arial" panose="020B0604020202020204" pitchFamily="34" charset="0"/>
                          <a:cs typeface="Arial" panose="020B0604020202020204" pitchFamily="34" charset="0"/>
                        </a:rPr>
                        <a:t> </a:t>
                      </a:r>
                    </a:p>
                  </a:txBody>
                  <a:tcPr marL="4183" marR="4183" marT="4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700" b="0" i="0" u="none" strike="noStrike" dirty="0">
                          <a:solidFill>
                            <a:srgbClr val="000000"/>
                          </a:solidFill>
                          <a:effectLst/>
                          <a:latin typeface="Arial" panose="020B0604020202020204" pitchFamily="34" charset="0"/>
                          <a:cs typeface="Arial" panose="020B0604020202020204" pitchFamily="34" charset="0"/>
                        </a:rPr>
                        <a:t>Medición de los resultados del proyecto a nivel interno y externo</a:t>
                      </a:r>
                    </a:p>
                  </a:txBody>
                  <a:tcPr marL="4183" marR="4183" marT="418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s-ES" sz="700" b="0" i="0" u="none" strike="noStrike" dirty="0">
                          <a:solidFill>
                            <a:srgbClr val="000000"/>
                          </a:solidFill>
                          <a:effectLst/>
                          <a:latin typeface="Arial" panose="020B0604020202020204" pitchFamily="34" charset="0"/>
                          <a:cs typeface="Arial" panose="020B0604020202020204" pitchFamily="34" charset="0"/>
                        </a:rPr>
                        <a:t>Los clientes desarrollan conciencia de corresponsabilidad en el marco de la legalidad con las instituciones con las que se relacionan.</a:t>
                      </a:r>
                      <a:br>
                        <a:rPr lang="es-ES" sz="700" b="0" i="0" u="none" strike="noStrike" dirty="0">
                          <a:solidFill>
                            <a:srgbClr val="000000"/>
                          </a:solidFill>
                          <a:effectLst/>
                          <a:latin typeface="Arial" panose="020B0604020202020204" pitchFamily="34" charset="0"/>
                          <a:cs typeface="Arial" panose="020B0604020202020204" pitchFamily="34" charset="0"/>
                        </a:rPr>
                      </a:br>
                      <a:endParaRPr lang="es-ES" sz="700" b="0" i="0" u="none" strike="noStrike" dirty="0">
                        <a:solidFill>
                          <a:srgbClr val="000000"/>
                        </a:solidFill>
                        <a:effectLst/>
                        <a:latin typeface="Arial" panose="020B0604020202020204" pitchFamily="34" charset="0"/>
                        <a:cs typeface="Arial" panose="020B0604020202020204" pitchFamily="34" charset="0"/>
                      </a:endParaRPr>
                    </a:p>
                    <a:p>
                      <a:pPr algn="l" fontAlgn="t"/>
                      <a:endParaRPr lang="es-ES" sz="700" b="0" i="0" u="none" strike="noStrike" dirty="0">
                        <a:solidFill>
                          <a:srgbClr val="000000"/>
                        </a:solidFill>
                        <a:effectLst/>
                        <a:latin typeface="Arial" panose="020B0604020202020204" pitchFamily="34" charset="0"/>
                        <a:cs typeface="Arial" panose="020B0604020202020204" pitchFamily="34" charset="0"/>
                      </a:endParaRPr>
                    </a:p>
                  </a:txBody>
                  <a:tcPr marL="4183" marR="4183" marT="418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rtl="0" fontAlgn="ctr"/>
                      <a:r>
                        <a:rPr lang="es-ES" sz="700" b="0" i="0" u="none" strike="noStrike" dirty="0">
                          <a:solidFill>
                            <a:srgbClr val="000000"/>
                          </a:solidFill>
                          <a:effectLst/>
                          <a:latin typeface="Arial" panose="020B0604020202020204" pitchFamily="34" charset="0"/>
                          <a:cs typeface="Arial" panose="020B0604020202020204" pitchFamily="34" charset="0"/>
                        </a:rPr>
                        <a:t>Desarrollar estrategias de difusión  del proyecto y cambio de comportamiento construidas con los actores sociales.</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Implementar acciones comunicativas sobre proyectos y programas de RSE, uso responsable del servicio y cultura de legalidad</a:t>
                      </a:r>
                    </a:p>
                    <a:p>
                      <a:pPr algn="ctr" rtl="0"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p>
                      <a:pPr algn="ctr" rtl="0" fontAlgn="ctr"/>
                      <a:r>
                        <a:rPr lang="en-US" sz="700" b="0" i="0" u="none" strike="noStrike" dirty="0">
                          <a:solidFill>
                            <a:srgbClr val="000000"/>
                          </a:solidFill>
                          <a:effectLst/>
                          <a:latin typeface="Arial" panose="020B0604020202020204" pitchFamily="34" charset="0"/>
                          <a:cs typeface="Arial" panose="020B0604020202020204" pitchFamily="34" charset="0"/>
                        </a:rPr>
                        <a:t>POR CADA LINEA </a:t>
                      </a:r>
                    </a:p>
                    <a:p>
                      <a:pPr algn="ctr" rtl="0" fontAlgn="ctr"/>
                      <a:r>
                        <a:rPr lang="en-US" sz="700" b="0" i="0" u="none" strike="noStrike" dirty="0">
                          <a:solidFill>
                            <a:srgbClr val="000000"/>
                          </a:solidFill>
                          <a:effectLst/>
                          <a:latin typeface="Arial" panose="020B0604020202020204" pitchFamily="34" charset="0"/>
                          <a:cs typeface="Arial" panose="020B0604020202020204" pitchFamily="34" charset="0"/>
                        </a:rPr>
                        <a:t>NATALY</a:t>
                      </a:r>
                      <a:endParaRPr lang="es-ES" sz="700" b="0" i="0" u="none" strike="noStrike" dirty="0">
                        <a:solidFill>
                          <a:srgbClr val="000000"/>
                        </a:solidFill>
                        <a:effectLst/>
                        <a:latin typeface="Arial" panose="020B0604020202020204" pitchFamily="34" charset="0"/>
                        <a:cs typeface="Arial" panose="020B0604020202020204" pitchFamily="34" charset="0"/>
                      </a:endParaRPr>
                    </a:p>
                  </a:txBody>
                  <a:tcPr marL="4183" marR="4183" marT="4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s-ES" sz="700" b="0" i="0" u="none" strike="noStrike" dirty="0">
                          <a:solidFill>
                            <a:srgbClr val="000000"/>
                          </a:solidFill>
                          <a:effectLst/>
                          <a:latin typeface="Arial" panose="020B0604020202020204" pitchFamily="34" charset="0"/>
                          <a:cs typeface="Arial" panose="020B0604020202020204" pitchFamily="34" charset="0"/>
                        </a:rPr>
                        <a:t>Sistematización del proyecto.</a:t>
                      </a:r>
                    </a:p>
                    <a:p>
                      <a:pPr algn="ctr" fontAlgn="ctr"/>
                      <a:endParaRPr lang="en-US" sz="700" b="0" i="0" u="none" strike="noStrike" dirty="0">
                        <a:solidFill>
                          <a:srgbClr val="000000"/>
                        </a:solidFill>
                        <a:effectLst/>
                        <a:latin typeface="Arial" panose="020B0604020202020204" pitchFamily="34" charset="0"/>
                        <a:cs typeface="Arial" panose="020B0604020202020204" pitchFamily="34" charset="0"/>
                      </a:endParaRPr>
                    </a:p>
                    <a:p>
                      <a:pPr algn="ctr" fontAlgn="ctr"/>
                      <a:r>
                        <a:rPr lang="en-US" sz="700" b="0" i="0" u="none" strike="noStrike" dirty="0">
                          <a:solidFill>
                            <a:srgbClr val="000000"/>
                          </a:solidFill>
                          <a:effectLst/>
                          <a:latin typeface="Arial" panose="020B0604020202020204" pitchFamily="34" charset="0"/>
                          <a:cs typeface="Arial" panose="020B0604020202020204" pitchFamily="34" charset="0"/>
                        </a:rPr>
                        <a:t>INDICADORES</a:t>
                      </a:r>
                      <a:endParaRPr lang="es-ES" sz="700" b="0" i="0" u="none" strike="noStrike" dirty="0">
                        <a:solidFill>
                          <a:srgbClr val="000000"/>
                        </a:solidFill>
                        <a:effectLst/>
                        <a:latin typeface="Arial" panose="020B0604020202020204" pitchFamily="34" charset="0"/>
                        <a:cs typeface="Arial" panose="020B0604020202020204" pitchFamily="34" charset="0"/>
                      </a:endParaRPr>
                    </a:p>
                  </a:txBody>
                  <a:tcPr marL="4183" marR="4183" marT="4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96959">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s-ES" sz="700" b="1" i="0" u="none" strike="noStrike" dirty="0">
                          <a:solidFill>
                            <a:srgbClr val="000000"/>
                          </a:solidFill>
                          <a:effectLst/>
                          <a:latin typeface="Arial" panose="020B0604020202020204" pitchFamily="34" charset="0"/>
                          <a:cs typeface="Arial" panose="020B0604020202020204" pitchFamily="34" charset="0"/>
                        </a:rPr>
                        <a:t>PROPOSITO: </a:t>
                      </a:r>
                      <a:br>
                        <a:rPr lang="es-ES" sz="700" b="1"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Implementar una estrategia piloto de intervención comunitaria que  mitigue el comportamiento reincidente en la conexión ilegal al servicio de energía en los municipios la Dorada y Manizales. </a:t>
                      </a:r>
                      <a:endParaRPr lang="es-ES" sz="700" b="1" i="0" u="none" strike="noStrike" dirty="0">
                        <a:solidFill>
                          <a:srgbClr val="000000"/>
                        </a:solidFill>
                        <a:effectLst/>
                        <a:latin typeface="Arial" panose="020B0604020202020204" pitchFamily="34" charset="0"/>
                        <a:cs typeface="Arial" panose="020B0604020202020204" pitchFamily="34" charset="0"/>
                      </a:endParaRPr>
                    </a:p>
                  </a:txBody>
                  <a:tcPr marL="4183" marR="4183" marT="418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700" b="0" i="0" u="none" strike="noStrike">
                          <a:solidFill>
                            <a:srgbClr val="000000"/>
                          </a:solidFill>
                          <a:effectLst/>
                          <a:latin typeface="Arial" panose="020B0604020202020204" pitchFamily="34" charset="0"/>
                          <a:cs typeface="Arial" panose="020B0604020202020204" pitchFamily="34" charset="0"/>
                        </a:rPr>
                        <a:t> </a:t>
                      </a:r>
                    </a:p>
                  </a:txBody>
                  <a:tcPr marL="4183" marR="4183" marT="4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700" b="0" i="0" u="none" strike="noStrike" dirty="0">
                          <a:solidFill>
                            <a:srgbClr val="000000"/>
                          </a:solidFill>
                          <a:effectLst/>
                          <a:latin typeface="Arial" panose="020B0604020202020204" pitchFamily="34" charset="0"/>
                          <a:cs typeface="Arial" panose="020B0604020202020204" pitchFamily="34" charset="0"/>
                        </a:rPr>
                        <a:t>Informe de caracterización de territorios y actores.</a:t>
                      </a: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Bases de datos de actores.</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Definición de estrategias de involucramiento.</a:t>
                      </a: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 </a:t>
                      </a: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Realización de alianzas gana- gana.</a:t>
                      </a: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Desarrollo del componente de formación sobre temas de la empresa.</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Propuesta e impacto del proyecto.</a:t>
                      </a:r>
                    </a:p>
                  </a:txBody>
                  <a:tcPr marL="4183" marR="4183" marT="418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700" b="0" i="0" u="none" strike="noStrike" dirty="0">
                          <a:solidFill>
                            <a:srgbClr val="000000"/>
                          </a:solidFill>
                          <a:effectLst/>
                          <a:latin typeface="Arial" panose="020B0604020202020204" pitchFamily="34" charset="0"/>
                          <a:cs typeface="Arial" panose="020B0604020202020204" pitchFamily="34" charset="0"/>
                        </a:rPr>
                        <a:t>Los clientes enseñan los comportamientos que promueven el uso y acceso adecuado del servicio a sus hijos y vecinos.</a:t>
                      </a:r>
                    </a:p>
                    <a:p>
                      <a:pPr algn="l" fontAlgn="t"/>
                      <a:r>
                        <a:rPr lang="es-ES" sz="700" b="0" i="0" u="none" strike="noStrike" dirty="0">
                          <a:solidFill>
                            <a:srgbClr val="000000"/>
                          </a:solidFill>
                          <a:effectLst/>
                          <a:latin typeface="Arial" panose="020B0604020202020204" pitchFamily="34" charset="0"/>
                          <a:cs typeface="Arial" panose="020B0604020202020204" pitchFamily="34" charset="0"/>
                        </a:rPr>
                        <a:t>ACCESO</a:t>
                      </a:r>
                    </a:p>
                    <a:p>
                      <a:pPr algn="l" fontAlgn="t"/>
                      <a:r>
                        <a:rPr lang="es-ES" sz="700" b="0" i="0" u="none" strike="noStrike" dirty="0">
                          <a:solidFill>
                            <a:srgbClr val="000000"/>
                          </a:solidFill>
                          <a:effectLst/>
                          <a:latin typeface="Arial" panose="020B0604020202020204" pitchFamily="34" charset="0"/>
                          <a:cs typeface="Arial" panose="020B0604020202020204" pitchFamily="34" charset="0"/>
                        </a:rPr>
                        <a:t>PARTICIPACION</a:t>
                      </a:r>
                      <a:br>
                        <a:rPr lang="es-ES" sz="700" b="0" i="0" u="none" strike="noStrike" dirty="0">
                          <a:solidFill>
                            <a:srgbClr val="000000"/>
                          </a:solidFill>
                          <a:effectLst/>
                          <a:latin typeface="Arial" panose="020B0604020202020204" pitchFamily="34" charset="0"/>
                          <a:cs typeface="Arial" panose="020B0604020202020204" pitchFamily="34" charset="0"/>
                        </a:rPr>
                      </a:br>
                      <a:endParaRPr lang="es-ES" sz="700" b="0" i="0" u="none" strike="noStrike" dirty="0">
                        <a:solidFill>
                          <a:srgbClr val="000000"/>
                        </a:solidFill>
                        <a:effectLst/>
                        <a:latin typeface="Arial" panose="020B0604020202020204" pitchFamily="34" charset="0"/>
                        <a:cs typeface="Arial" panose="020B0604020202020204" pitchFamily="34" charset="0"/>
                      </a:endParaRPr>
                    </a:p>
                  </a:txBody>
                  <a:tcPr marL="4183" marR="4183" marT="418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2"/>
                  </a:ext>
                </a:extLst>
              </a:tr>
              <a:tr h="1766907">
                <a:tc>
                  <a:txBody>
                    <a:bodyPr/>
                    <a:lstStyle/>
                    <a:p>
                      <a:pPr algn="l" fontAlgn="t"/>
                      <a:r>
                        <a:rPr lang="es-ES" sz="700" b="1" i="0" u="none" strike="noStrike" dirty="0">
                          <a:solidFill>
                            <a:srgbClr val="000000"/>
                          </a:solidFill>
                          <a:effectLst/>
                          <a:latin typeface="Arial" panose="020B0604020202020204" pitchFamily="34" charset="0"/>
                          <a:cs typeface="Arial" panose="020B0604020202020204" pitchFamily="34" charset="0"/>
                        </a:rPr>
                        <a:t>COMPONENTES:</a:t>
                      </a:r>
                      <a:br>
                        <a:rPr lang="es-ES" sz="700" b="1"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Promover comportamientos responsables en los clientes y comunidades frente al uso y acceso del servicio de energía. </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Implementar acciones en cultura de la legalidad a nivel interno y externo</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Fortalecer el involucramiento comunitaria de la empresa a partir de alianzas colaborativas.</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Coordinar acciones técnicas y comerciales que mejoren las intervención en las comunidades de difícil gestión.</a:t>
                      </a:r>
                    </a:p>
                  </a:txBody>
                  <a:tcPr marL="4183" marR="4183" marT="418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700" b="0" i="0" u="none" strike="noStrike">
                          <a:solidFill>
                            <a:srgbClr val="000000"/>
                          </a:solidFill>
                          <a:effectLst/>
                          <a:latin typeface="Arial" panose="020B0604020202020204" pitchFamily="34" charset="0"/>
                          <a:cs typeface="Arial" panose="020B0604020202020204" pitchFamily="34" charset="0"/>
                        </a:rPr>
                        <a:t> </a:t>
                      </a:r>
                    </a:p>
                  </a:txBody>
                  <a:tcPr marL="4183" marR="4183" marT="4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700" b="0" i="0" u="none" strike="noStrike">
                          <a:solidFill>
                            <a:srgbClr val="000000"/>
                          </a:solidFill>
                          <a:effectLst/>
                          <a:latin typeface="Arial" panose="020B0604020202020204" pitchFamily="34" charset="0"/>
                          <a:cs typeface="Arial" panose="020B0604020202020204" pitchFamily="34" charset="0"/>
                        </a:rPr>
                        <a:t>Informes de actividades mensual.</a:t>
                      </a:r>
                      <a:br>
                        <a:rPr lang="es-ES" sz="700" b="0" i="0" u="none" strike="noStrike">
                          <a:solidFill>
                            <a:srgbClr val="000000"/>
                          </a:solidFill>
                          <a:effectLst/>
                          <a:latin typeface="Arial" panose="020B0604020202020204" pitchFamily="34" charset="0"/>
                          <a:cs typeface="Arial" panose="020B0604020202020204" pitchFamily="34" charset="0"/>
                        </a:rPr>
                      </a:br>
                      <a:br>
                        <a:rPr lang="es-ES" sz="700" b="0" i="0" u="none" strike="noStrike">
                          <a:solidFill>
                            <a:srgbClr val="000000"/>
                          </a:solidFill>
                          <a:effectLst/>
                          <a:latin typeface="Arial" panose="020B0604020202020204" pitchFamily="34" charset="0"/>
                          <a:cs typeface="Arial" panose="020B0604020202020204" pitchFamily="34" charset="0"/>
                        </a:rPr>
                      </a:br>
                      <a:r>
                        <a:rPr lang="es-ES" sz="700" b="0" i="0" u="none" strike="noStrike">
                          <a:solidFill>
                            <a:srgbClr val="000000"/>
                          </a:solidFill>
                          <a:effectLst/>
                          <a:latin typeface="Arial" panose="020B0604020202020204" pitchFamily="34" charset="0"/>
                          <a:cs typeface="Arial" panose="020B0604020202020204" pitchFamily="34" charset="0"/>
                        </a:rPr>
                        <a:t>Formatos de asistencia a eventos programados.</a:t>
                      </a:r>
                      <a:br>
                        <a:rPr lang="es-ES" sz="700" b="0" i="0" u="none" strike="noStrike">
                          <a:solidFill>
                            <a:srgbClr val="000000"/>
                          </a:solidFill>
                          <a:effectLst/>
                          <a:latin typeface="Arial" panose="020B0604020202020204" pitchFamily="34" charset="0"/>
                          <a:cs typeface="Arial" panose="020B0604020202020204" pitchFamily="34" charset="0"/>
                        </a:rPr>
                      </a:br>
                      <a:br>
                        <a:rPr lang="es-ES" sz="700" b="0" i="0" u="none" strike="noStrike">
                          <a:solidFill>
                            <a:srgbClr val="000000"/>
                          </a:solidFill>
                          <a:effectLst/>
                          <a:latin typeface="Arial" panose="020B0604020202020204" pitchFamily="34" charset="0"/>
                          <a:cs typeface="Arial" panose="020B0604020202020204" pitchFamily="34" charset="0"/>
                        </a:rPr>
                      </a:br>
                      <a:r>
                        <a:rPr lang="es-ES" sz="700" b="0" i="0" u="none" strike="noStrike">
                          <a:solidFill>
                            <a:srgbClr val="000000"/>
                          </a:solidFill>
                          <a:effectLst/>
                          <a:latin typeface="Arial" panose="020B0604020202020204" pitchFamily="34" charset="0"/>
                          <a:cs typeface="Arial" panose="020B0604020202020204" pitchFamily="34" charset="0"/>
                        </a:rPr>
                        <a:t>Registro fotograficos.</a:t>
                      </a:r>
                      <a:br>
                        <a:rPr lang="es-ES" sz="700" b="0" i="0" u="none" strike="noStrike">
                          <a:solidFill>
                            <a:srgbClr val="000000"/>
                          </a:solidFill>
                          <a:effectLst/>
                          <a:latin typeface="Arial" panose="020B0604020202020204" pitchFamily="34" charset="0"/>
                          <a:cs typeface="Arial" panose="020B0604020202020204" pitchFamily="34" charset="0"/>
                        </a:rPr>
                      </a:br>
                      <a:br>
                        <a:rPr lang="es-ES" sz="700" b="0" i="0" u="none" strike="noStrike">
                          <a:solidFill>
                            <a:srgbClr val="000000"/>
                          </a:solidFill>
                          <a:effectLst/>
                          <a:latin typeface="Arial" panose="020B0604020202020204" pitchFamily="34" charset="0"/>
                          <a:cs typeface="Arial" panose="020B0604020202020204" pitchFamily="34" charset="0"/>
                        </a:rPr>
                      </a:br>
                      <a:r>
                        <a:rPr lang="es-ES" sz="700" b="0" i="0" u="none" strike="noStrike">
                          <a:solidFill>
                            <a:srgbClr val="000000"/>
                          </a:solidFill>
                          <a:effectLst/>
                          <a:latin typeface="Arial" panose="020B0604020202020204" pitchFamily="34" charset="0"/>
                          <a:cs typeface="Arial" panose="020B0604020202020204" pitchFamily="34" charset="0"/>
                        </a:rPr>
                        <a:t>Actas elaboradas en el desarrollo de la etapa.</a:t>
                      </a:r>
                      <a:br>
                        <a:rPr lang="es-ES" sz="700" b="0" i="0" u="none" strike="noStrike">
                          <a:solidFill>
                            <a:srgbClr val="000000"/>
                          </a:solidFill>
                          <a:effectLst/>
                          <a:latin typeface="Arial" panose="020B0604020202020204" pitchFamily="34" charset="0"/>
                          <a:cs typeface="Arial" panose="020B0604020202020204" pitchFamily="34" charset="0"/>
                        </a:rPr>
                      </a:br>
                      <a:br>
                        <a:rPr lang="es-ES" sz="700" b="0" i="0" u="none" strike="noStrike">
                          <a:solidFill>
                            <a:srgbClr val="000000"/>
                          </a:solidFill>
                          <a:effectLst/>
                          <a:latin typeface="Arial" panose="020B0604020202020204" pitchFamily="34" charset="0"/>
                          <a:cs typeface="Arial" panose="020B0604020202020204" pitchFamily="34" charset="0"/>
                        </a:rPr>
                      </a:br>
                      <a:r>
                        <a:rPr lang="es-ES" sz="700" b="0" i="0" u="none" strike="noStrike">
                          <a:solidFill>
                            <a:srgbClr val="000000"/>
                          </a:solidFill>
                          <a:effectLst/>
                          <a:latin typeface="Arial" panose="020B0604020202020204" pitchFamily="34" charset="0"/>
                          <a:cs typeface="Arial" panose="020B0604020202020204" pitchFamily="34" charset="0"/>
                        </a:rPr>
                        <a:t>Informes de convenios.</a:t>
                      </a:r>
                    </a:p>
                  </a:txBody>
                  <a:tcPr marL="4183" marR="4183" marT="418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700" b="0" i="0" u="none" strike="noStrike" dirty="0">
                          <a:solidFill>
                            <a:srgbClr val="000000"/>
                          </a:solidFill>
                          <a:effectLst/>
                          <a:latin typeface="Arial" panose="020B0604020202020204" pitchFamily="34" charset="0"/>
                          <a:cs typeface="Arial" panose="020B0604020202020204" pitchFamily="34" charset="0"/>
                        </a:rPr>
                        <a:t>La población transforma sus hábitos en uso y consumo del servicio.</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La gestión técnica de CHEC, facilita condiciones especiales de pago para clientes con riesgo de reincidencia o uso fraudulento…</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El indicador de pérdidas en CHEC se mantiene en un digito.</a:t>
                      </a:r>
                      <a:br>
                        <a:rPr lang="es-ES" sz="700" b="0" i="0" u="none" strike="noStrike" dirty="0">
                          <a:solidFill>
                            <a:srgbClr val="000000"/>
                          </a:solidFill>
                          <a:effectLst/>
                          <a:latin typeface="Arial" panose="020B0604020202020204" pitchFamily="34" charset="0"/>
                          <a:cs typeface="Arial" panose="020B0604020202020204" pitchFamily="34" charset="0"/>
                        </a:rPr>
                      </a:br>
                      <a:endParaRPr lang="es-ES" sz="700" b="0" i="0" u="none" strike="noStrike" dirty="0">
                        <a:solidFill>
                          <a:srgbClr val="000000"/>
                        </a:solidFill>
                        <a:effectLst/>
                        <a:latin typeface="Arial" panose="020B0604020202020204" pitchFamily="34" charset="0"/>
                        <a:cs typeface="Arial" panose="020B0604020202020204" pitchFamily="34" charset="0"/>
                      </a:endParaRPr>
                    </a:p>
                  </a:txBody>
                  <a:tcPr marL="4183" marR="4183" marT="418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3"/>
                  </a:ext>
                </a:extLst>
              </a:tr>
              <a:tr h="1766907">
                <a:tc>
                  <a:txBody>
                    <a:bodyPr/>
                    <a:lstStyle/>
                    <a:p>
                      <a:pPr algn="l" fontAlgn="t"/>
                      <a:endParaRPr lang="es-ES" sz="700" b="1" i="0" u="none" strike="noStrike" dirty="0">
                        <a:solidFill>
                          <a:srgbClr val="000000"/>
                        </a:solidFill>
                        <a:effectLst/>
                        <a:latin typeface="Arial" panose="020B0604020202020204" pitchFamily="34" charset="0"/>
                        <a:cs typeface="Arial" panose="020B0604020202020204" pitchFamily="34" charset="0"/>
                      </a:endParaRPr>
                    </a:p>
                    <a:p>
                      <a:pPr algn="l" fontAlgn="t"/>
                      <a:r>
                        <a:rPr lang="es-ES" sz="700" b="1" i="0" u="none" strike="noStrike" dirty="0">
                          <a:solidFill>
                            <a:srgbClr val="000000"/>
                          </a:solidFill>
                          <a:effectLst/>
                          <a:latin typeface="Arial" panose="020B0604020202020204" pitchFamily="34" charset="0"/>
                          <a:cs typeface="Arial" panose="020B0604020202020204" pitchFamily="34" charset="0"/>
                        </a:rPr>
                        <a:t> </a:t>
                      </a:r>
                      <a:r>
                        <a:rPr lang="es-ES" sz="700" b="1" i="0" u="none" strike="noStrike" dirty="0">
                          <a:solidFill>
                            <a:srgbClr val="000000"/>
                          </a:solidFill>
                          <a:effectLst/>
                          <a:latin typeface="Arial" panose="020B0604020202020204" pitchFamily="34" charset="0"/>
                          <a:cs typeface="Arial" panose="020B0604020202020204" pitchFamily="34" charset="0"/>
                          <a:hlinkClick r:id="rId3" action="ppaction://hlinkpres?slideindex=1&amp;slidetitle="/>
                        </a:rPr>
                        <a:t>ACTIVIDADES:</a:t>
                      </a:r>
                      <a:br>
                        <a:rPr lang="es-ES" sz="700" b="1"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1. Identificación de actores en el territorio y sus iniciativas.</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2. Involucramiento con los actores desde sus iniciativas sociales.</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3. Intervención con actores desde iniciativas conjuntas: Convenios con Mujeres Cimarronas, Jóvenes Emprendedores.</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4. Sostenibilidad.</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5.Evaluación y medición.</a:t>
                      </a:r>
                    </a:p>
                  </a:txBody>
                  <a:tcPr marL="4183" marR="4183" marT="418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700" b="0" i="0" u="none" strike="noStrike">
                          <a:solidFill>
                            <a:srgbClr val="000000"/>
                          </a:solidFill>
                          <a:effectLst/>
                          <a:latin typeface="Arial" panose="020B0604020202020204" pitchFamily="34" charset="0"/>
                          <a:cs typeface="Arial" panose="020B0604020202020204" pitchFamily="34" charset="0"/>
                        </a:rPr>
                        <a:t>$ 136.513.888 </a:t>
                      </a:r>
                    </a:p>
                  </a:txBody>
                  <a:tcPr marL="4183" marR="4183" marT="4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700" b="0" i="0" u="none" strike="noStrike" dirty="0">
                          <a:solidFill>
                            <a:srgbClr val="000000"/>
                          </a:solidFill>
                          <a:effectLst/>
                          <a:latin typeface="Arial" panose="020B0604020202020204" pitchFamily="34" charset="0"/>
                          <a:cs typeface="Arial" panose="020B0604020202020204" pitchFamily="34" charset="0"/>
                        </a:rPr>
                        <a:t>seguimiento presupuesto</a:t>
                      </a:r>
                    </a:p>
                    <a:p>
                      <a:pPr algn="ctr" fontAlgn="t"/>
                      <a:endParaRPr lang="en-US" sz="700" b="0" i="0" u="none" strike="noStrike" dirty="0">
                        <a:solidFill>
                          <a:srgbClr val="000000"/>
                        </a:solidFill>
                        <a:effectLst/>
                        <a:latin typeface="Arial" panose="020B0604020202020204" pitchFamily="34" charset="0"/>
                        <a:cs typeface="Arial" panose="020B0604020202020204" pitchFamily="34" charset="0"/>
                      </a:endParaRPr>
                    </a:p>
                    <a:p>
                      <a:pPr algn="ctr" fontAlgn="t"/>
                      <a:r>
                        <a:rPr lang="en-US" sz="700" b="0" i="0" u="none" strike="noStrike" dirty="0">
                          <a:solidFill>
                            <a:srgbClr val="000000"/>
                          </a:solidFill>
                          <a:effectLst/>
                          <a:latin typeface="Arial" panose="020B0604020202020204" pitchFamily="34" charset="0"/>
                          <a:cs typeface="Arial" panose="020B0604020202020204" pitchFamily="34" charset="0"/>
                        </a:rPr>
                        <a:t>SEGUIMIENTO</a:t>
                      </a:r>
                      <a:r>
                        <a:rPr lang="en-US" sz="700" b="0" i="0" u="none" strike="noStrike" baseline="0" dirty="0">
                          <a:solidFill>
                            <a:srgbClr val="000000"/>
                          </a:solidFill>
                          <a:effectLst/>
                          <a:latin typeface="Arial" panose="020B0604020202020204" pitchFamily="34" charset="0"/>
                          <a:cs typeface="Arial" panose="020B0604020202020204" pitchFamily="34" charset="0"/>
                        </a:rPr>
                        <a:t> CONVENIOS</a:t>
                      </a:r>
                      <a:endParaRPr lang="es-ES" sz="700" b="0" i="0" u="none" strike="noStrike" dirty="0">
                        <a:solidFill>
                          <a:srgbClr val="000000"/>
                        </a:solidFill>
                        <a:effectLst/>
                        <a:latin typeface="Arial" panose="020B0604020202020204" pitchFamily="34" charset="0"/>
                        <a:cs typeface="Arial" panose="020B0604020202020204" pitchFamily="34" charset="0"/>
                      </a:endParaRPr>
                    </a:p>
                  </a:txBody>
                  <a:tcPr marL="4183" marR="4183" marT="418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700" b="0" i="0" u="none" strike="noStrike" dirty="0">
                          <a:solidFill>
                            <a:srgbClr val="000000"/>
                          </a:solidFill>
                          <a:effectLst/>
                          <a:latin typeface="Arial" panose="020B0604020202020204" pitchFamily="34" charset="0"/>
                          <a:cs typeface="Arial" panose="020B0604020202020204" pitchFamily="34" charset="0"/>
                        </a:rPr>
                        <a:t>Los clientes toman la decisión de no volver a reincidir en comportamiento fraudulento.</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Los Grupos participantes asisten a los procesos formativos, culturales.</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Las instalaciones eléctricas de los clientes reincidentes, están siendo mejoradas.</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Los Clientes con antecedentes de reincidencia se encuentran pagando su factura en los tiempos esperados.</a:t>
                      </a:r>
                      <a:br>
                        <a:rPr lang="es-ES" sz="700" b="0" i="0" u="none" strike="noStrike" dirty="0">
                          <a:solidFill>
                            <a:srgbClr val="000000"/>
                          </a:solidFill>
                          <a:effectLst/>
                          <a:latin typeface="Arial" panose="020B0604020202020204" pitchFamily="34" charset="0"/>
                          <a:cs typeface="Arial" panose="020B0604020202020204" pitchFamily="34" charset="0"/>
                        </a:rPr>
                      </a:br>
                      <a:br>
                        <a:rPr lang="es-ES" sz="700" b="0" i="0" u="none" strike="noStrike" dirty="0">
                          <a:solidFill>
                            <a:srgbClr val="000000"/>
                          </a:solidFill>
                          <a:effectLst/>
                          <a:latin typeface="Arial" panose="020B0604020202020204" pitchFamily="34" charset="0"/>
                          <a:cs typeface="Arial" panose="020B0604020202020204" pitchFamily="34" charset="0"/>
                        </a:rPr>
                      </a:br>
                      <a:r>
                        <a:rPr lang="es-ES" sz="700" b="0" i="0" u="none" strike="noStrike" dirty="0">
                          <a:solidFill>
                            <a:srgbClr val="000000"/>
                          </a:solidFill>
                          <a:effectLst/>
                          <a:latin typeface="Arial" panose="020B0604020202020204" pitchFamily="34" charset="0"/>
                          <a:cs typeface="Arial" panose="020B0604020202020204" pitchFamily="34" charset="0"/>
                        </a:rPr>
                        <a:t>Los actores promuevan la sanción social </a:t>
                      </a:r>
                      <a:br>
                        <a:rPr lang="es-ES" sz="700" b="0" i="0" u="none" strike="noStrike" dirty="0">
                          <a:solidFill>
                            <a:srgbClr val="000000"/>
                          </a:solidFill>
                          <a:effectLst/>
                          <a:latin typeface="Arial" panose="020B0604020202020204" pitchFamily="34" charset="0"/>
                          <a:cs typeface="Arial" panose="020B0604020202020204" pitchFamily="34" charset="0"/>
                        </a:rPr>
                      </a:br>
                      <a:endParaRPr lang="es-ES" sz="700" b="0" i="0" u="none" strike="noStrike" dirty="0">
                        <a:solidFill>
                          <a:srgbClr val="000000"/>
                        </a:solidFill>
                        <a:effectLst/>
                        <a:latin typeface="Arial" panose="020B0604020202020204" pitchFamily="34" charset="0"/>
                        <a:cs typeface="Arial" panose="020B0604020202020204" pitchFamily="34" charset="0"/>
                      </a:endParaRPr>
                    </a:p>
                  </a:txBody>
                  <a:tcPr marL="4183" marR="4183" marT="418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4670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27548" y="980728"/>
            <a:ext cx="8120916" cy="2232248"/>
          </a:xfrm>
        </p:spPr>
        <p:txBody>
          <a:bodyPr>
            <a:normAutofit/>
          </a:bodyPr>
          <a:lstStyle/>
          <a:p>
            <a:r>
              <a:rPr lang="es-CO" dirty="0"/>
              <a:t>Supuestos y Riesgos </a:t>
            </a:r>
            <a:br>
              <a:rPr lang="es-CO" dirty="0"/>
            </a:br>
            <a:endParaRPr lang="es-CO" sz="3100" dirty="0"/>
          </a:p>
        </p:txBody>
      </p:sp>
    </p:spTree>
    <p:extLst>
      <p:ext uri="{BB962C8B-B14F-4D97-AF65-F5344CB8AC3E}">
        <p14:creationId xmlns:p14="http://schemas.microsoft.com/office/powerpoint/2010/main" val="3093667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Supuestos (matriz de planificación)</a:t>
            </a:r>
            <a:endParaRPr lang="es-ES" sz="2800" dirty="0">
              <a:solidFill>
                <a:schemeClr val="bg1"/>
              </a:solidFill>
              <a:latin typeface="+mj-lt"/>
            </a:endParaRPr>
          </a:p>
        </p:txBody>
      </p:sp>
      <p:sp>
        <p:nvSpPr>
          <p:cNvPr id="7" name="6 CuadroTexto"/>
          <p:cNvSpPr txBox="1"/>
          <p:nvPr/>
        </p:nvSpPr>
        <p:spPr>
          <a:xfrm flipH="1">
            <a:off x="251520" y="1340768"/>
            <a:ext cx="3888431" cy="3877985"/>
          </a:xfrm>
          <a:prstGeom prst="rect">
            <a:avLst/>
          </a:prstGeom>
          <a:noFill/>
        </p:spPr>
        <p:txBody>
          <a:bodyPr wrap="square" lIns="0" tIns="0" rIns="0" bIns="0" rtlCol="0">
            <a:spAutoFit/>
          </a:bodyPr>
          <a:lstStyle/>
          <a:p>
            <a:pPr algn="just"/>
            <a:r>
              <a:rPr lang="es-CO" sz="1400" b="1" dirty="0"/>
              <a:t>Supuestos que ligan las actividades con los componentes</a:t>
            </a:r>
          </a:p>
          <a:p>
            <a:pPr algn="just"/>
            <a:endParaRPr lang="es-ES" sz="1400" dirty="0"/>
          </a:p>
          <a:p>
            <a:pPr marL="285750" lvl="0" indent="-285750" algn="just">
              <a:buFont typeface="Wingdings" panose="05000000000000000000" pitchFamily="2" charset="2"/>
              <a:buChar char="ü"/>
            </a:pPr>
            <a:r>
              <a:rPr lang="es-ES" sz="1400" dirty="0"/>
              <a:t>Los clientes y los trabajadores/contratistas toman la decisión de no volver a reincidir en comportamiento fraudulento.</a:t>
            </a:r>
          </a:p>
          <a:p>
            <a:pPr marL="285750" lvl="0" indent="-285750">
              <a:buFont typeface="Wingdings" panose="05000000000000000000" pitchFamily="2" charset="2"/>
              <a:buChar char="ü"/>
            </a:pPr>
            <a:endParaRPr lang="es-ES" sz="1400" dirty="0"/>
          </a:p>
          <a:p>
            <a:pPr marL="285750" lvl="0" indent="-285750">
              <a:buFont typeface="Wingdings" panose="05000000000000000000" pitchFamily="2" charset="2"/>
              <a:buChar char="ü"/>
            </a:pPr>
            <a:r>
              <a:rPr lang="es-ES" sz="1400" dirty="0"/>
              <a:t>Los Grupos participantes asisten a los procesos formativos, culturales.</a:t>
            </a:r>
          </a:p>
          <a:p>
            <a:pPr marL="285750" lvl="0" indent="-285750">
              <a:buFont typeface="Wingdings" panose="05000000000000000000" pitchFamily="2" charset="2"/>
              <a:buChar char="ü"/>
            </a:pPr>
            <a:endParaRPr lang="es-ES" sz="1400" dirty="0"/>
          </a:p>
          <a:p>
            <a:pPr marL="285750" lvl="0" indent="-285750">
              <a:buFont typeface="Wingdings" panose="05000000000000000000" pitchFamily="2" charset="2"/>
              <a:buChar char="ü"/>
            </a:pPr>
            <a:r>
              <a:rPr lang="es-ES" sz="1400" dirty="0"/>
              <a:t>Las instalaciones eléctricas de los clientes reincidentes, están siendo mejoradas.</a:t>
            </a:r>
          </a:p>
          <a:p>
            <a:pPr marL="285750" lvl="0" indent="-285750">
              <a:buFont typeface="Wingdings" panose="05000000000000000000" pitchFamily="2" charset="2"/>
              <a:buChar char="ü"/>
            </a:pPr>
            <a:endParaRPr lang="es-ES" sz="1400" dirty="0"/>
          </a:p>
          <a:p>
            <a:pPr marL="285750" lvl="0" indent="-285750">
              <a:buFont typeface="Wingdings" panose="05000000000000000000" pitchFamily="2" charset="2"/>
              <a:buChar char="ü"/>
            </a:pPr>
            <a:r>
              <a:rPr lang="es-ES" sz="1400" dirty="0"/>
              <a:t>Los Clientes con antecedentes de reincidencia se encuentran pagando su factura en los tiempos esperados.</a:t>
            </a:r>
          </a:p>
          <a:p>
            <a:pPr marL="285750" lvl="0" indent="-285750">
              <a:buFont typeface="Wingdings" panose="05000000000000000000" pitchFamily="2" charset="2"/>
              <a:buChar char="ü"/>
            </a:pPr>
            <a:endParaRPr lang="es-ES" sz="1400" dirty="0"/>
          </a:p>
          <a:p>
            <a:pPr marL="285750" lvl="0" indent="-285750">
              <a:buFont typeface="Wingdings" panose="05000000000000000000" pitchFamily="2" charset="2"/>
              <a:buChar char="ü"/>
            </a:pPr>
            <a:r>
              <a:rPr lang="es-ES" sz="1400" dirty="0"/>
              <a:t>Los actores promuevan la sanción social </a:t>
            </a:r>
          </a:p>
        </p:txBody>
      </p:sp>
      <p:sp>
        <p:nvSpPr>
          <p:cNvPr id="8" name="7 CuadroTexto"/>
          <p:cNvSpPr txBox="1"/>
          <p:nvPr/>
        </p:nvSpPr>
        <p:spPr>
          <a:xfrm flipH="1">
            <a:off x="4888103" y="1412776"/>
            <a:ext cx="4076385" cy="3662541"/>
          </a:xfrm>
          <a:prstGeom prst="rect">
            <a:avLst/>
          </a:prstGeom>
          <a:noFill/>
        </p:spPr>
        <p:txBody>
          <a:bodyPr wrap="square" lIns="0" tIns="0" rIns="0" bIns="0" rtlCol="0">
            <a:spAutoFit/>
          </a:bodyPr>
          <a:lstStyle>
            <a:defPPr>
              <a:defRPr lang="en-US"/>
            </a:defPPr>
            <a:lvl1pPr marL="285750" lvl="0" indent="-285750" algn="just">
              <a:buFont typeface="Wingdings" panose="05000000000000000000" pitchFamily="2" charset="2"/>
              <a:buChar char="ü"/>
              <a:defRPr sz="1400">
                <a:solidFill>
                  <a:srgbClr val="00541E"/>
                </a:solidFill>
              </a:defRPr>
            </a:lvl1pPr>
          </a:lstStyle>
          <a:p>
            <a:pPr marL="0" indent="0">
              <a:buNone/>
            </a:pPr>
            <a:r>
              <a:rPr lang="es-CO" b="1" dirty="0">
                <a:solidFill>
                  <a:schemeClr val="tx1"/>
                </a:solidFill>
              </a:rPr>
              <a:t>Supuestos que ligan los componentes con el Propósito</a:t>
            </a:r>
          </a:p>
          <a:p>
            <a:endParaRPr lang="es-ES" dirty="0">
              <a:solidFill>
                <a:schemeClr val="tx1"/>
              </a:solidFill>
            </a:endParaRPr>
          </a:p>
          <a:p>
            <a:r>
              <a:rPr lang="es-ES" dirty="0">
                <a:solidFill>
                  <a:schemeClr val="tx1"/>
                </a:solidFill>
              </a:rPr>
              <a:t>La empresa garantiza los recursos para la ejecución del proyecto y adopta los aprendizajes generados en el proyecto</a:t>
            </a:r>
            <a:r>
              <a:rPr lang="es-ES" dirty="0">
                <a:solidFill>
                  <a:srgbClr val="FF0000"/>
                </a:solidFill>
              </a:rPr>
              <a:t>.</a:t>
            </a:r>
          </a:p>
          <a:p>
            <a:pPr marL="0" indent="0">
              <a:buNone/>
            </a:pPr>
            <a:endParaRPr lang="es-ES" dirty="0">
              <a:solidFill>
                <a:srgbClr val="FF0000"/>
              </a:solidFill>
            </a:endParaRPr>
          </a:p>
          <a:p>
            <a:r>
              <a:rPr lang="es-ES" dirty="0">
                <a:solidFill>
                  <a:schemeClr val="tx1"/>
                </a:solidFill>
              </a:rPr>
              <a:t>La población transforma sus hábitos en uso y consumo del servicio.</a:t>
            </a:r>
          </a:p>
          <a:p>
            <a:endParaRPr lang="es-ES" dirty="0">
              <a:solidFill>
                <a:schemeClr val="tx1"/>
              </a:solidFill>
            </a:endParaRPr>
          </a:p>
          <a:p>
            <a:r>
              <a:rPr lang="es-ES" dirty="0">
                <a:solidFill>
                  <a:schemeClr val="tx1"/>
                </a:solidFill>
              </a:rPr>
              <a:t>La gestión técnica de CHEC, facilita condiciones especiales de pago para clientes con riesgo de reincidencia o uso fraudulento con el servicio.</a:t>
            </a:r>
          </a:p>
          <a:p>
            <a:endParaRPr lang="es-ES" dirty="0">
              <a:solidFill>
                <a:schemeClr val="tx1"/>
              </a:solidFill>
            </a:endParaRPr>
          </a:p>
          <a:p>
            <a:r>
              <a:rPr lang="es-ES" dirty="0">
                <a:solidFill>
                  <a:schemeClr val="tx1"/>
                </a:solidFill>
              </a:rPr>
              <a:t>El indicador de pérdidas en CHEC se mantiene en un digito.</a:t>
            </a:r>
          </a:p>
        </p:txBody>
      </p:sp>
      <p:sp>
        <p:nvSpPr>
          <p:cNvPr id="9" name="8 Rectángulo"/>
          <p:cNvSpPr/>
          <p:nvPr/>
        </p:nvSpPr>
        <p:spPr>
          <a:xfrm>
            <a:off x="4788024" y="5218753"/>
            <a:ext cx="3528392" cy="1508105"/>
          </a:xfrm>
          <a:prstGeom prst="rect">
            <a:avLst/>
          </a:prstGeom>
          <a:noFill/>
        </p:spPr>
        <p:txBody>
          <a:bodyPr wrap="square" lIns="0" tIns="0" rIns="0" bIns="0" rtlCol="0">
            <a:spAutoFit/>
          </a:bodyPr>
          <a:lstStyle/>
          <a:p>
            <a:pPr algn="just"/>
            <a:r>
              <a:rPr lang="es-CO" sz="1400" b="1" dirty="0"/>
              <a:t>Supuestos que ligan el Propósito con el Fin</a:t>
            </a:r>
            <a:endParaRPr lang="es-ES" sz="1200" dirty="0"/>
          </a:p>
          <a:p>
            <a:pPr algn="just"/>
            <a:endParaRPr lang="es-ES" sz="1400" dirty="0"/>
          </a:p>
          <a:p>
            <a:pPr marL="285750" indent="-285750" algn="just">
              <a:buFont typeface="Wingdings" panose="05000000000000000000" pitchFamily="2" charset="2"/>
              <a:buChar char="ü"/>
            </a:pPr>
            <a:r>
              <a:rPr lang="es-ES" sz="1400" dirty="0"/>
              <a:t>Los clientes desarrollan conciencia de corresponsabilidad en el marco de la legalidad con las instituciones con las que se relacionan.</a:t>
            </a:r>
          </a:p>
        </p:txBody>
      </p:sp>
      <p:sp>
        <p:nvSpPr>
          <p:cNvPr id="10" name="9 Rectángulo"/>
          <p:cNvSpPr/>
          <p:nvPr/>
        </p:nvSpPr>
        <p:spPr>
          <a:xfrm>
            <a:off x="251520" y="5425694"/>
            <a:ext cx="3600400" cy="1261884"/>
          </a:xfrm>
          <a:prstGeom prst="rect">
            <a:avLst/>
          </a:prstGeom>
          <a:noFill/>
        </p:spPr>
        <p:txBody>
          <a:bodyPr wrap="square" lIns="0" tIns="0" rIns="0" bIns="0" rtlCol="0">
            <a:spAutoFit/>
          </a:bodyPr>
          <a:lstStyle/>
          <a:p>
            <a:pPr algn="just"/>
            <a:r>
              <a:rPr lang="es-CO" sz="1400" b="1" dirty="0"/>
              <a:t>Supuestos a nivel de  Fin</a:t>
            </a:r>
          </a:p>
          <a:p>
            <a:pPr algn="just"/>
            <a:endParaRPr lang="es-ES" sz="1200" dirty="0"/>
          </a:p>
          <a:p>
            <a:pPr marL="285750" indent="-285750" algn="just">
              <a:buFont typeface="Wingdings" panose="05000000000000000000" pitchFamily="2" charset="2"/>
              <a:buChar char="ü"/>
            </a:pPr>
            <a:r>
              <a:rPr lang="es-ES" sz="1400" dirty="0"/>
              <a:t>Los clientes enseñan los comportamientos que promueven el uso y acceso adecuado del servicio a sus hijos y vecinos.</a:t>
            </a:r>
          </a:p>
        </p:txBody>
      </p:sp>
      <p:sp>
        <p:nvSpPr>
          <p:cNvPr id="11" name="10 Rectángulo"/>
          <p:cNvSpPr/>
          <p:nvPr/>
        </p:nvSpPr>
        <p:spPr>
          <a:xfrm>
            <a:off x="0" y="565090"/>
            <a:ext cx="9144000" cy="7386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s-ES" sz="1400" b="1" dirty="0">
                <a:solidFill>
                  <a:schemeClr val="tx1"/>
                </a:solidFill>
                <a:latin typeface="Arial" panose="020B0604020202020204" pitchFamily="34" charset="0"/>
                <a:cs typeface="Arial" panose="020B0604020202020204" pitchFamily="34" charset="0"/>
              </a:rPr>
              <a:t>IMPLEMENTAR UNA ESTRATEGIA PILOTO DE INTERVENCION COMUNITARIA QUE  MITIGUE EL COMPORTAMIENTO REINCIDENTE EN LA CONEXIÓN ILEGAL AL SERVICIO DE ENERGÍA EN LOS MUNICIPIOS LA DORADA Y MANIZALES.</a:t>
            </a:r>
          </a:p>
        </p:txBody>
      </p:sp>
    </p:spTree>
    <p:extLst>
      <p:ext uri="{BB962C8B-B14F-4D97-AF65-F5344CB8AC3E}">
        <p14:creationId xmlns:p14="http://schemas.microsoft.com/office/powerpoint/2010/main" val="2292676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Riesgos</a:t>
            </a:r>
            <a:endParaRPr lang="es-ES" sz="2800" dirty="0">
              <a:solidFill>
                <a:schemeClr val="bg1"/>
              </a:solidFill>
              <a:latin typeface="+mj-lt"/>
            </a:endParaRPr>
          </a:p>
        </p:txBody>
      </p:sp>
      <p:pic>
        <p:nvPicPr>
          <p:cNvPr id="28674" name="Picture 2" descr="http://alidavies.com/wp-content/uploads/2010/02/Building-Strong-Foundations-213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399491"/>
            <a:ext cx="2028825"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352353" y="892586"/>
            <a:ext cx="5892055" cy="5632311"/>
          </a:xfrm>
          <a:prstGeom prst="rect">
            <a:avLst/>
          </a:prstGeom>
          <a:noFill/>
        </p:spPr>
        <p:txBody>
          <a:bodyPr wrap="square" rtlCol="0">
            <a:spAutoFit/>
          </a:bodyPr>
          <a:lstStyle/>
          <a:p>
            <a:pPr marL="171450" lvl="0" indent="-171450" algn="just">
              <a:buFont typeface="Arial" panose="020B0604020202020204" pitchFamily="34" charset="0"/>
              <a:buChar char="•"/>
            </a:pPr>
            <a:r>
              <a:rPr lang="es-CO" sz="1500" dirty="0"/>
              <a:t>Inseguridad para el ingreso a las comunidades.</a:t>
            </a:r>
          </a:p>
          <a:p>
            <a:pPr marL="171450" lvl="0" indent="-171450" algn="just">
              <a:buFont typeface="Arial" panose="020B0604020202020204" pitchFamily="34" charset="0"/>
              <a:buChar char="•"/>
            </a:pPr>
            <a:endParaRPr lang="es-CO" sz="1500" dirty="0"/>
          </a:p>
          <a:p>
            <a:pPr marL="171450" lvl="0" indent="-171450" algn="just">
              <a:buFont typeface="Arial" panose="020B0604020202020204" pitchFamily="34" charset="0"/>
              <a:buChar char="•"/>
            </a:pPr>
            <a:r>
              <a:rPr lang="es-CO" sz="1500" dirty="0"/>
              <a:t>Utilización de los resultados y acciones del proyecto para fines politiqueros.</a:t>
            </a:r>
          </a:p>
          <a:p>
            <a:pPr marL="171450" lvl="0" indent="-171450" algn="just">
              <a:buFont typeface="Arial" panose="020B0604020202020204" pitchFamily="34" charset="0"/>
              <a:buChar char="•"/>
            </a:pPr>
            <a:endParaRPr lang="es-CO" sz="1500" dirty="0"/>
          </a:p>
          <a:p>
            <a:pPr marL="171450" lvl="0" indent="-171450" algn="just">
              <a:buFont typeface="Arial" panose="020B0604020202020204" pitchFamily="34" charset="0"/>
              <a:buChar char="•"/>
            </a:pPr>
            <a:r>
              <a:rPr lang="es-CO" sz="1500" dirty="0"/>
              <a:t>Alta rotación o cambio en los actores sociales y trabajadores CHEC.</a:t>
            </a:r>
          </a:p>
          <a:p>
            <a:pPr marL="171450" lvl="0" indent="-171450" algn="just">
              <a:buFont typeface="Arial" panose="020B0604020202020204" pitchFamily="34" charset="0"/>
              <a:buChar char="•"/>
            </a:pPr>
            <a:endParaRPr lang="es-CO" sz="1500" dirty="0"/>
          </a:p>
          <a:p>
            <a:pPr marL="171450" lvl="0" indent="-171450" algn="just">
              <a:buFont typeface="Arial" panose="020B0604020202020204" pitchFamily="34" charset="0"/>
              <a:buChar char="•"/>
            </a:pPr>
            <a:r>
              <a:rPr lang="es-CO" sz="1500" dirty="0"/>
              <a:t>Rechazo de la comunidad o de los actores sociales o institucionales involucrados en el proyecto.</a:t>
            </a:r>
          </a:p>
          <a:p>
            <a:pPr marL="171450" lvl="0" indent="-171450" algn="just">
              <a:buFont typeface="Arial" panose="020B0604020202020204" pitchFamily="34" charset="0"/>
              <a:buChar char="•"/>
            </a:pPr>
            <a:endParaRPr lang="es-CO" sz="1500" dirty="0"/>
          </a:p>
          <a:p>
            <a:pPr marL="171450" lvl="0" indent="-171450" algn="just">
              <a:buFont typeface="Arial" panose="020B0604020202020204" pitchFamily="34" charset="0"/>
              <a:buChar char="•"/>
            </a:pPr>
            <a:r>
              <a:rPr lang="es-CO" sz="1500" dirty="0"/>
              <a:t>Debido a la sobre intervención institucional, podría presentarse resistencia por parte de las comunidades a la participación de actividades que se establezcan en el proyecto y en procesos de obtención de información, entre otras.</a:t>
            </a:r>
          </a:p>
          <a:p>
            <a:pPr marL="171450" lvl="0" indent="-171450" algn="just">
              <a:buFont typeface="Arial" panose="020B0604020202020204" pitchFamily="34" charset="0"/>
              <a:buChar char="•"/>
            </a:pPr>
            <a:endParaRPr lang="es-CO" sz="1500" dirty="0"/>
          </a:p>
          <a:p>
            <a:pPr marL="171450" lvl="0" indent="-171450" algn="just">
              <a:buFont typeface="Arial" panose="020B0604020202020204" pitchFamily="34" charset="0"/>
              <a:buChar char="•"/>
            </a:pPr>
            <a:r>
              <a:rPr lang="es-CO" sz="1500" dirty="0"/>
              <a:t>Desarticulación entre las acciones y criterios de intervención entre el proyecto y el quehacer de los negocios. </a:t>
            </a:r>
          </a:p>
          <a:p>
            <a:pPr marL="171450" lvl="0" indent="-171450" algn="just">
              <a:buFont typeface="Arial" panose="020B0604020202020204" pitchFamily="34" charset="0"/>
              <a:buChar char="•"/>
            </a:pPr>
            <a:endParaRPr lang="es-CO" sz="1500" dirty="0"/>
          </a:p>
          <a:p>
            <a:pPr marL="171450" lvl="0" indent="-171450" algn="just">
              <a:buFont typeface="Arial" panose="020B0604020202020204" pitchFamily="34" charset="0"/>
              <a:buChar char="•"/>
            </a:pPr>
            <a:r>
              <a:rPr lang="es-CO" sz="1500" dirty="0"/>
              <a:t>Poca incidencia de CHEC en el seguimiento del manejo de los recursos que se le entregan a la comunidad.</a:t>
            </a:r>
          </a:p>
          <a:p>
            <a:pPr marL="171450" lvl="0" indent="-171450" algn="just">
              <a:buFont typeface="Arial" panose="020B0604020202020204" pitchFamily="34" charset="0"/>
              <a:buChar char="•"/>
            </a:pPr>
            <a:endParaRPr lang="es-CO" sz="1500" dirty="0"/>
          </a:p>
          <a:p>
            <a:pPr marL="171450" lvl="0" indent="-171450" algn="just">
              <a:buFont typeface="Arial" panose="020B0604020202020204" pitchFamily="34" charset="0"/>
              <a:buChar char="•"/>
            </a:pPr>
            <a:r>
              <a:rPr lang="es-CO" sz="1500" dirty="0"/>
              <a:t>La empresa decida no seguir garantizando el presupuesto para la ejecución del proyecto.</a:t>
            </a:r>
          </a:p>
        </p:txBody>
      </p:sp>
    </p:spTree>
    <p:extLst>
      <p:ext uri="{BB962C8B-B14F-4D97-AF65-F5344CB8AC3E}">
        <p14:creationId xmlns:p14="http://schemas.microsoft.com/office/powerpoint/2010/main" val="1722134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27548" y="980728"/>
            <a:ext cx="8120916" cy="2232248"/>
          </a:xfrm>
        </p:spPr>
        <p:txBody>
          <a:bodyPr>
            <a:normAutofit/>
          </a:bodyPr>
          <a:lstStyle/>
          <a:p>
            <a:r>
              <a:rPr lang="es-CO" dirty="0"/>
              <a:t>Áreas de influencia y Grupos de interés impactados</a:t>
            </a:r>
            <a:endParaRPr lang="es-CO" sz="3100" dirty="0"/>
          </a:p>
        </p:txBody>
      </p:sp>
    </p:spTree>
    <p:extLst>
      <p:ext uri="{BB962C8B-B14F-4D97-AF65-F5344CB8AC3E}">
        <p14:creationId xmlns:p14="http://schemas.microsoft.com/office/powerpoint/2010/main" val="315729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Áreas de Influencia y grupos impactados</a:t>
            </a:r>
            <a:endParaRPr lang="es-ES" sz="2800" dirty="0">
              <a:solidFill>
                <a:schemeClr val="bg1"/>
              </a:solidFill>
              <a:latin typeface="+mj-lt"/>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4763" y="3140968"/>
            <a:ext cx="4248472" cy="294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765" y="836712"/>
            <a:ext cx="4649267" cy="377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051720" y="5373216"/>
            <a:ext cx="2520280" cy="830997"/>
          </a:xfrm>
          <a:prstGeom prst="rect">
            <a:avLst/>
          </a:prstGeom>
          <a:noFill/>
        </p:spPr>
        <p:txBody>
          <a:bodyPr wrap="square" rtlCol="0">
            <a:spAutoFit/>
          </a:bodyPr>
          <a:lstStyle/>
          <a:p>
            <a:pPr algn="ctr"/>
            <a:r>
              <a:rPr lang="es-CO" sz="2400" b="1" i="1" dirty="0"/>
              <a:t>Grupos de Interés</a:t>
            </a:r>
          </a:p>
        </p:txBody>
      </p:sp>
      <p:sp>
        <p:nvSpPr>
          <p:cNvPr id="14" name="13 CuadroTexto"/>
          <p:cNvSpPr txBox="1"/>
          <p:nvPr/>
        </p:nvSpPr>
        <p:spPr>
          <a:xfrm>
            <a:off x="5436096" y="1489762"/>
            <a:ext cx="2520280" cy="830997"/>
          </a:xfrm>
          <a:prstGeom prst="rect">
            <a:avLst/>
          </a:prstGeom>
          <a:noFill/>
        </p:spPr>
        <p:txBody>
          <a:bodyPr wrap="square" rtlCol="0">
            <a:spAutoFit/>
          </a:bodyPr>
          <a:lstStyle/>
          <a:p>
            <a:pPr algn="ctr"/>
            <a:r>
              <a:rPr lang="es-CO" sz="2400" b="1" i="1" dirty="0"/>
              <a:t>Área de Influencia</a:t>
            </a:r>
          </a:p>
        </p:txBody>
      </p:sp>
    </p:spTree>
    <p:extLst>
      <p:ext uri="{BB962C8B-B14F-4D97-AF65-F5344CB8AC3E}">
        <p14:creationId xmlns:p14="http://schemas.microsoft.com/office/powerpoint/2010/main" val="2292676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27548" y="980728"/>
            <a:ext cx="8120916" cy="2232248"/>
          </a:xfrm>
        </p:spPr>
        <p:txBody>
          <a:bodyPr>
            <a:normAutofit/>
          </a:bodyPr>
          <a:lstStyle/>
          <a:p>
            <a:r>
              <a:rPr lang="es-CO" dirty="0"/>
              <a:t>Propuesta de Intervención</a:t>
            </a:r>
            <a:br>
              <a:rPr lang="es-CO" dirty="0"/>
            </a:br>
            <a:r>
              <a:rPr lang="es-CO" sz="1800" dirty="0"/>
              <a:t>responda a los componentes o actividades del árbol</a:t>
            </a:r>
            <a:endParaRPr lang="es-CO" sz="3100" dirty="0"/>
          </a:p>
        </p:txBody>
      </p:sp>
    </p:spTree>
    <p:extLst>
      <p:ext uri="{BB962C8B-B14F-4D97-AF65-F5344CB8AC3E}">
        <p14:creationId xmlns:p14="http://schemas.microsoft.com/office/powerpoint/2010/main" val="3179754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31540" y="4437112"/>
            <a:ext cx="8280920" cy="890588"/>
          </a:xfrm>
          <a:prstGeom prst="rect">
            <a:avLst/>
          </a:prstGeom>
        </p:spPr>
        <p:txBody>
          <a:bodyPr anchor="ctr"/>
          <a:lstStyle>
            <a:lvl1pPr algn="ctr">
              <a:defRPr sz="3200" baseline="0">
                <a:solidFill>
                  <a:srgbClr val="00782C"/>
                </a:solidFill>
              </a:defRPr>
            </a:lvl1pPr>
          </a:lstStyle>
          <a:p>
            <a:pPr lvl="0" eaLnBrk="0" hangingPunct="0">
              <a:defRPr/>
            </a:pPr>
            <a:r>
              <a:rPr lang="es-CO" sz="2400" b="1" kern="0" dirty="0">
                <a:latin typeface="Arial"/>
                <a:ea typeface="ＭＳ Ｐゴシック" pitchFamily="-108" charset="-128"/>
                <a:cs typeface="Arial"/>
              </a:rPr>
              <a:t>Proyecto Generación de Confianza</a:t>
            </a:r>
          </a:p>
          <a:p>
            <a:pPr lvl="0" eaLnBrk="0" hangingPunct="0">
              <a:defRPr/>
            </a:pPr>
            <a:r>
              <a:rPr lang="es-CO" sz="2400" b="1" kern="0" dirty="0">
                <a:latin typeface="Arial"/>
                <a:ea typeface="ＭＳ Ｐゴシック" pitchFamily="-108" charset="-128"/>
                <a:cs typeface="Arial"/>
              </a:rPr>
              <a:t>(Municipios La Dorada y Manizales)</a:t>
            </a:r>
            <a:endParaRPr kumimoji="0" lang="es-ES" sz="2400" b="1" i="0" u="none" strike="noStrike" kern="0" cap="none" spc="0" normalizeH="0" baseline="0" noProof="0" dirty="0">
              <a:ln>
                <a:noFill/>
              </a:ln>
              <a:solidFill>
                <a:srgbClr val="00782C"/>
              </a:solidFill>
              <a:effectLst/>
              <a:uLnTx/>
              <a:uFillTx/>
              <a:latin typeface="Arial"/>
              <a:ea typeface="ＭＳ Ｐゴシック" pitchFamily="-108" charset="-128"/>
              <a:cs typeface="Arial"/>
            </a:endParaRPr>
          </a:p>
        </p:txBody>
      </p:sp>
      <p:sp>
        <p:nvSpPr>
          <p:cNvPr id="5" name="Rectangle 2"/>
          <p:cNvSpPr txBox="1">
            <a:spLocks noChangeArrowheads="1"/>
          </p:cNvSpPr>
          <p:nvPr/>
        </p:nvSpPr>
        <p:spPr>
          <a:xfrm>
            <a:off x="3071802" y="5522118"/>
            <a:ext cx="3000396" cy="890588"/>
          </a:xfrm>
          <a:prstGeom prst="rect">
            <a:avLst/>
          </a:prstGeom>
        </p:spPr>
        <p:txBody>
          <a:bodyPr anchor="ctr"/>
          <a:lstStyle>
            <a:lvl1pPr algn="ctr">
              <a:defRPr sz="3200" baseline="0">
                <a:solidFill>
                  <a:srgbClr val="00782C"/>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s-ES" sz="2800" b="1" kern="0" dirty="0">
                <a:latin typeface="Arial"/>
                <a:ea typeface="ＭＳ Ｐゴシック" pitchFamily="-108" charset="-128"/>
                <a:cs typeface="Arial"/>
              </a:rPr>
              <a:t>2012 - 2014</a:t>
            </a:r>
            <a:endParaRPr kumimoji="0" lang="es-ES" sz="2800" b="1" i="0" u="none" strike="noStrike" kern="0" cap="none" spc="0" normalizeH="0" baseline="0" noProof="0" dirty="0">
              <a:ln>
                <a:noFill/>
              </a:ln>
              <a:solidFill>
                <a:srgbClr val="00782C"/>
              </a:solidFill>
              <a:effectLst/>
              <a:uLnTx/>
              <a:uFillTx/>
              <a:latin typeface="Arial"/>
              <a:ea typeface="ＭＳ Ｐゴシック" pitchFamily="-108" charset="-128"/>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0"/>
            <a:ext cx="9144000" cy="1077218"/>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Fundamento Teórico y Conceptual</a:t>
            </a:r>
          </a:p>
          <a:p>
            <a:pPr marL="342900" indent="-342900" algn="ctr">
              <a:defRPr/>
            </a:pPr>
            <a:r>
              <a:rPr lang="es-CO" sz="3200" b="1" dirty="0">
                <a:solidFill>
                  <a:schemeClr val="bg1"/>
                </a:solidFill>
                <a:latin typeface="+mj-lt"/>
              </a:rPr>
              <a:t>(A que le esta apuntando de acuerdo a la matriz)  </a:t>
            </a:r>
            <a:endParaRPr lang="es-ES" sz="2800" dirty="0">
              <a:solidFill>
                <a:schemeClr val="bg1"/>
              </a:solidFill>
              <a:latin typeface="+mj-lt"/>
            </a:endParaRPr>
          </a:p>
        </p:txBody>
      </p:sp>
      <p:sp>
        <p:nvSpPr>
          <p:cNvPr id="2" name="1 Rectángulo"/>
          <p:cNvSpPr/>
          <p:nvPr/>
        </p:nvSpPr>
        <p:spPr>
          <a:xfrm>
            <a:off x="3388237" y="1476951"/>
            <a:ext cx="2287806"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wrap="none">
            <a:spAutoFit/>
          </a:bodyPr>
          <a:lstStyle/>
          <a:p>
            <a:pPr algn="ctr"/>
            <a:r>
              <a:rPr lang="es-CO" dirty="0"/>
              <a:t>Pérdidas de Energía</a:t>
            </a:r>
          </a:p>
        </p:txBody>
      </p:sp>
      <p:sp>
        <p:nvSpPr>
          <p:cNvPr id="3" name="2 Rectángulo"/>
          <p:cNvSpPr/>
          <p:nvPr/>
        </p:nvSpPr>
        <p:spPr>
          <a:xfrm>
            <a:off x="5426476" y="5298276"/>
            <a:ext cx="200404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wrap="square">
            <a:spAutoFit/>
          </a:bodyPr>
          <a:lstStyle/>
          <a:p>
            <a:pPr algn="ctr">
              <a:lnSpc>
                <a:spcPts val="1920"/>
              </a:lnSpc>
            </a:pPr>
            <a:r>
              <a:rPr lang="es-CO" dirty="0">
                <a:ea typeface="Tahoma" panose="020B0604030504040204" pitchFamily="34" charset="0"/>
                <a:cs typeface="Tahoma" panose="020B0604030504040204" pitchFamily="34" charset="0"/>
              </a:rPr>
              <a:t>Cambio Social  </a:t>
            </a:r>
          </a:p>
          <a:p>
            <a:pPr algn="ctr">
              <a:lnSpc>
                <a:spcPts val="1920"/>
              </a:lnSpc>
            </a:pPr>
            <a:r>
              <a:rPr lang="es-CO" dirty="0">
                <a:ea typeface="Tahoma" panose="020B0604030504040204" pitchFamily="34" charset="0"/>
                <a:cs typeface="Tahoma" panose="020B0604030504040204" pitchFamily="34" charset="0"/>
              </a:rPr>
              <a:t>Talcot Parsons </a:t>
            </a:r>
          </a:p>
        </p:txBody>
      </p:sp>
      <p:sp>
        <p:nvSpPr>
          <p:cNvPr id="4" name="3 Rectángulo"/>
          <p:cNvSpPr/>
          <p:nvPr/>
        </p:nvSpPr>
        <p:spPr>
          <a:xfrm>
            <a:off x="3411625" y="5938027"/>
            <a:ext cx="2527664"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wrap="square">
            <a:spAutoFit/>
          </a:bodyPr>
          <a:lstStyle/>
          <a:p>
            <a:pPr algn="ctr"/>
            <a:r>
              <a:rPr lang="es-CO" dirty="0">
                <a:ea typeface="Tahoma" panose="020B0604030504040204" pitchFamily="34" charset="0"/>
                <a:cs typeface="Tahoma" panose="020B0604030504040204" pitchFamily="34" charset="0"/>
              </a:rPr>
              <a:t>Campo de fuerzas </a:t>
            </a:r>
          </a:p>
          <a:p>
            <a:pPr algn="ctr"/>
            <a:r>
              <a:rPr lang="es-CO" dirty="0">
                <a:ea typeface="Tahoma" panose="020B0604030504040204" pitchFamily="34" charset="0"/>
                <a:cs typeface="Tahoma" panose="020B0604030504040204" pitchFamily="34" charset="0"/>
              </a:rPr>
              <a:t> Kurt Lewin </a:t>
            </a:r>
          </a:p>
        </p:txBody>
      </p:sp>
      <p:sp>
        <p:nvSpPr>
          <p:cNvPr id="5" name="4 Rectángulo"/>
          <p:cNvSpPr/>
          <p:nvPr/>
        </p:nvSpPr>
        <p:spPr>
          <a:xfrm>
            <a:off x="1683363" y="5170484"/>
            <a:ext cx="2880320"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wrap="square">
            <a:spAutoFit/>
          </a:bodyPr>
          <a:lstStyle/>
          <a:p>
            <a:pPr algn="ctr"/>
            <a:r>
              <a:rPr lang="es-CO" dirty="0">
                <a:ea typeface="Tahoma" panose="020B0604030504040204" pitchFamily="34" charset="0"/>
                <a:cs typeface="Tahoma" panose="020B0604030504040204" pitchFamily="34" charset="0"/>
              </a:rPr>
              <a:t>Cultura ciudadana</a:t>
            </a:r>
          </a:p>
          <a:p>
            <a:pPr algn="ctr"/>
            <a:r>
              <a:rPr lang="es-CO" dirty="0">
                <a:ea typeface="Tahoma" panose="020B0604030504040204" pitchFamily="34" charset="0"/>
                <a:cs typeface="Tahoma" panose="020B0604030504040204" pitchFamily="34" charset="0"/>
              </a:rPr>
              <a:t> Antanas Mockus</a:t>
            </a:r>
            <a:r>
              <a:rPr lang="es-CO" dirty="0">
                <a:latin typeface="Tahoma" panose="020B0604030504040204" pitchFamily="34" charset="0"/>
                <a:ea typeface="Tahoma" panose="020B0604030504040204" pitchFamily="34" charset="0"/>
                <a:cs typeface="Tahoma" panose="020B0604030504040204" pitchFamily="34" charset="0"/>
              </a:rPr>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060849"/>
            <a:ext cx="748883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7 Conector recto de flecha"/>
          <p:cNvCxnSpPr/>
          <p:nvPr/>
        </p:nvCxnSpPr>
        <p:spPr bwMode="auto">
          <a:xfrm flipV="1">
            <a:off x="2555776" y="4771562"/>
            <a:ext cx="0" cy="398922"/>
          </a:xfrm>
          <a:prstGeom prst="straightConnector1">
            <a:avLst/>
          </a:prstGeom>
          <a:noFill/>
          <a:ln w="12700" cap="flat" cmpd="sng" algn="ctr">
            <a:solidFill>
              <a:schemeClr val="tx2"/>
            </a:solidFill>
            <a:prstDash val="sysDot"/>
            <a:round/>
            <a:headEnd type="none" w="med" len="med"/>
            <a:tailEnd type="arrow"/>
          </a:ln>
          <a:effectLst/>
        </p:spPr>
      </p:cxnSp>
      <p:cxnSp>
        <p:nvCxnSpPr>
          <p:cNvPr id="11" name="10 Conector recto de flecha"/>
          <p:cNvCxnSpPr/>
          <p:nvPr/>
        </p:nvCxnSpPr>
        <p:spPr bwMode="auto">
          <a:xfrm flipV="1">
            <a:off x="3944723" y="4709110"/>
            <a:ext cx="0" cy="398922"/>
          </a:xfrm>
          <a:prstGeom prst="straightConnector1">
            <a:avLst/>
          </a:prstGeom>
          <a:noFill/>
          <a:ln w="12700" cap="flat" cmpd="sng" algn="ctr">
            <a:solidFill>
              <a:schemeClr val="tx2"/>
            </a:solidFill>
            <a:prstDash val="sysDot"/>
            <a:round/>
            <a:headEnd type="none" w="med" len="med"/>
            <a:tailEnd type="arrow"/>
          </a:ln>
          <a:effectLst/>
        </p:spPr>
      </p:cxnSp>
      <p:cxnSp>
        <p:nvCxnSpPr>
          <p:cNvPr id="12" name="11 Conector recto de flecha"/>
          <p:cNvCxnSpPr/>
          <p:nvPr/>
        </p:nvCxnSpPr>
        <p:spPr bwMode="auto">
          <a:xfrm flipH="1" flipV="1">
            <a:off x="5695197" y="4815991"/>
            <a:ext cx="144016" cy="398922"/>
          </a:xfrm>
          <a:prstGeom prst="straightConnector1">
            <a:avLst/>
          </a:prstGeom>
          <a:noFill/>
          <a:ln w="12700" cap="flat" cmpd="sng" algn="ctr">
            <a:solidFill>
              <a:schemeClr val="tx2"/>
            </a:solidFill>
            <a:prstDash val="sysDot"/>
            <a:round/>
            <a:headEnd type="none" w="med" len="med"/>
            <a:tailEnd type="arrow"/>
          </a:ln>
          <a:effectLst/>
        </p:spPr>
      </p:cxnSp>
      <p:cxnSp>
        <p:nvCxnSpPr>
          <p:cNvPr id="14" name="13 Conector recto de flecha"/>
          <p:cNvCxnSpPr/>
          <p:nvPr/>
        </p:nvCxnSpPr>
        <p:spPr bwMode="auto">
          <a:xfrm flipV="1">
            <a:off x="6732240" y="4815991"/>
            <a:ext cx="0" cy="398922"/>
          </a:xfrm>
          <a:prstGeom prst="straightConnector1">
            <a:avLst/>
          </a:prstGeom>
          <a:noFill/>
          <a:ln w="12700" cap="flat" cmpd="sng" algn="ctr">
            <a:solidFill>
              <a:schemeClr val="tx2"/>
            </a:solidFill>
            <a:prstDash val="sysDot"/>
            <a:round/>
            <a:headEnd type="none" w="med" len="med"/>
            <a:tailEnd type="arrow"/>
          </a:ln>
          <a:effectLst/>
        </p:spPr>
      </p:cxnSp>
      <p:cxnSp>
        <p:nvCxnSpPr>
          <p:cNvPr id="1040" name="1039 Conector angular"/>
          <p:cNvCxnSpPr/>
          <p:nvPr/>
        </p:nvCxnSpPr>
        <p:spPr bwMode="auto">
          <a:xfrm>
            <a:off x="1259632" y="4869161"/>
            <a:ext cx="2128605" cy="1392031"/>
          </a:xfrm>
          <a:prstGeom prst="bentConnector3">
            <a:avLst>
              <a:gd name="adj1" fmla="val 10224"/>
            </a:avLst>
          </a:prstGeom>
          <a:noFill/>
          <a:ln w="12700" cap="flat" cmpd="sng" algn="ctr">
            <a:solidFill>
              <a:schemeClr val="tx2"/>
            </a:solidFill>
            <a:prstDash val="sysDot"/>
            <a:round/>
            <a:headEnd type="none" w="med" len="med"/>
            <a:tailEnd type="none" w="med" len="med"/>
          </a:ln>
          <a:effectLst/>
        </p:spPr>
      </p:cxnSp>
      <p:cxnSp>
        <p:nvCxnSpPr>
          <p:cNvPr id="1046" name="1045 Conector angular"/>
          <p:cNvCxnSpPr/>
          <p:nvPr/>
        </p:nvCxnSpPr>
        <p:spPr bwMode="auto">
          <a:xfrm rot="5400000">
            <a:off x="6012160" y="4509120"/>
            <a:ext cx="2016224" cy="1872208"/>
          </a:xfrm>
          <a:prstGeom prst="bentConnector3">
            <a:avLst>
              <a:gd name="adj1" fmla="val 95352"/>
            </a:avLst>
          </a:prstGeom>
          <a:noFill/>
          <a:ln w="12700" cap="flat" cmpd="sng" algn="ctr">
            <a:solidFill>
              <a:schemeClr val="tx2"/>
            </a:solidFill>
            <a:prstDash val="sysDot"/>
            <a:round/>
            <a:headEnd type="none" w="med" len="med"/>
            <a:tailEnd type="none" w="med" len="med"/>
          </a:ln>
          <a:effectLst/>
        </p:spPr>
      </p:cxnSp>
    </p:spTree>
    <p:extLst>
      <p:ext uri="{BB962C8B-B14F-4D97-AF65-F5344CB8AC3E}">
        <p14:creationId xmlns:p14="http://schemas.microsoft.com/office/powerpoint/2010/main" val="260270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Esquema de Intervención</a:t>
            </a:r>
            <a:endParaRPr lang="es-ES" sz="2800" dirty="0">
              <a:solidFill>
                <a:schemeClr val="bg1"/>
              </a:solidFill>
              <a:latin typeface="+mj-lt"/>
            </a:endParaRPr>
          </a:p>
        </p:txBody>
      </p:sp>
      <p:sp>
        <p:nvSpPr>
          <p:cNvPr id="9" name="8 Circular"/>
          <p:cNvSpPr/>
          <p:nvPr/>
        </p:nvSpPr>
        <p:spPr>
          <a:xfrm>
            <a:off x="2139254" y="1280695"/>
            <a:ext cx="2312669" cy="2267520"/>
          </a:xfrm>
          <a:prstGeom prst="pieWedg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sp>
      <p:sp>
        <p:nvSpPr>
          <p:cNvPr id="10" name="9 Circular"/>
          <p:cNvSpPr/>
          <p:nvPr/>
        </p:nvSpPr>
        <p:spPr>
          <a:xfrm rot="5400000">
            <a:off x="4496332" y="1318175"/>
            <a:ext cx="2257521" cy="2182562"/>
          </a:xfrm>
          <a:prstGeom prst="pieWedg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sp>
      <p:sp>
        <p:nvSpPr>
          <p:cNvPr id="11" name="10 Circular"/>
          <p:cNvSpPr/>
          <p:nvPr/>
        </p:nvSpPr>
        <p:spPr>
          <a:xfrm rot="10800000">
            <a:off x="4469090" y="3592807"/>
            <a:ext cx="2242724" cy="2267289"/>
          </a:xfrm>
          <a:prstGeom prst="pieWedge">
            <a:avLst/>
          </a:prstGeom>
          <a:solidFill>
            <a:srgbClr val="78B8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sp>
      <p:sp>
        <p:nvSpPr>
          <p:cNvPr id="12" name="11 Circular"/>
          <p:cNvSpPr/>
          <p:nvPr/>
        </p:nvSpPr>
        <p:spPr>
          <a:xfrm rot="16200000">
            <a:off x="2156512" y="3607477"/>
            <a:ext cx="2249008" cy="2239671"/>
          </a:xfrm>
          <a:prstGeom prst="pieWedg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sp>
      <p:sp>
        <p:nvSpPr>
          <p:cNvPr id="13" name="Circular 4"/>
          <p:cNvSpPr/>
          <p:nvPr/>
        </p:nvSpPr>
        <p:spPr>
          <a:xfrm>
            <a:off x="4127100" y="3196963"/>
            <a:ext cx="733208" cy="791677"/>
          </a:xfrm>
          <a:prstGeom prst="rect">
            <a:avLst/>
          </a:prstGeom>
          <a:scene3d>
            <a:camera prst="orthographicFront">
              <a:rot lat="0" lon="0" rev="0"/>
            </a:camera>
            <a:lightRig rig="balanced" dir="t">
              <a:rot lat="0" lon="0" rev="87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prstTxWarp prst="textCircle">
              <a:avLst/>
            </a:prstTxWarp>
            <a:noAutofit/>
          </a:bodyPr>
          <a:lstStyle/>
          <a:p>
            <a:pPr lvl="0" algn="ctr" defTabSz="666750">
              <a:lnSpc>
                <a:spcPct val="90000"/>
              </a:lnSpc>
              <a:spcBef>
                <a:spcPct val="0"/>
              </a:spcBef>
              <a:spcAft>
                <a:spcPct val="35000"/>
              </a:spcAft>
            </a:pPr>
            <a:r>
              <a:rPr lang="es-CO" sz="1500" b="1" kern="1200" dirty="0">
                <a:solidFill>
                  <a:schemeClr val="tx1"/>
                </a:solidFill>
              </a:rPr>
              <a:t>Sistematización y Seguimiento  </a:t>
            </a:r>
            <a:endParaRPr lang="es-CO" sz="1500" kern="1200" dirty="0">
              <a:solidFill>
                <a:schemeClr val="tx1"/>
              </a:solidFill>
            </a:endParaRPr>
          </a:p>
        </p:txBody>
      </p:sp>
      <p:sp>
        <p:nvSpPr>
          <p:cNvPr id="14" name="13 Flecha circular"/>
          <p:cNvSpPr/>
          <p:nvPr/>
        </p:nvSpPr>
        <p:spPr>
          <a:xfrm rot="5582899">
            <a:off x="4153457" y="3271750"/>
            <a:ext cx="753563" cy="655272"/>
          </a:xfrm>
          <a:prstGeom prst="circularArrow">
            <a:avLst/>
          </a:prstGeom>
          <a:solidFill>
            <a:srgbClr val="7030A0"/>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5" name="14 Flecha circular"/>
          <p:cNvSpPr/>
          <p:nvPr/>
        </p:nvSpPr>
        <p:spPr>
          <a:xfrm rot="16407202">
            <a:off x="4044668" y="3265171"/>
            <a:ext cx="753563" cy="655272"/>
          </a:xfrm>
          <a:prstGeom prst="circularArrow">
            <a:avLst/>
          </a:prstGeom>
          <a:solidFill>
            <a:srgbClr val="7030A0"/>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6" name="15 Cerrar llave"/>
          <p:cNvSpPr/>
          <p:nvPr/>
        </p:nvSpPr>
        <p:spPr bwMode="auto">
          <a:xfrm>
            <a:off x="7333312" y="994936"/>
            <a:ext cx="432048" cy="5112568"/>
          </a:xfrm>
          <a:prstGeom prst="rightBrace">
            <a:avLst/>
          </a:prstGeom>
          <a:noFill/>
          <a:ln w="38100" cap="flat" cmpd="sng" algn="ctr">
            <a:solidFill>
              <a:srgbClr val="00782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CO" sz="1600" b="1" i="0" u="sng" strike="noStrike" cap="none" normalizeH="0" baseline="0" dirty="0">
              <a:ln>
                <a:noFill/>
              </a:ln>
              <a:solidFill>
                <a:schemeClr val="tx1"/>
              </a:solidFill>
              <a:effectLst/>
              <a:latin typeface="Verdana" pitchFamily="34" charset="0"/>
            </a:endParaRPr>
          </a:p>
        </p:txBody>
      </p:sp>
      <p:sp>
        <p:nvSpPr>
          <p:cNvPr id="17" name="16 CuadroTexto"/>
          <p:cNvSpPr txBox="1"/>
          <p:nvPr/>
        </p:nvSpPr>
        <p:spPr>
          <a:xfrm>
            <a:off x="7836480" y="774615"/>
            <a:ext cx="695960" cy="5688632"/>
          </a:xfrm>
          <a:prstGeom prst="rect">
            <a:avLst/>
          </a:prstGeom>
          <a:solidFill>
            <a:srgbClr val="92D050"/>
          </a:solidFill>
        </p:spPr>
        <p:txBody>
          <a:bodyPr vert="wordArtVert" wrap="square" rtlCol="0">
            <a:spAutoFit/>
          </a:bodyPr>
          <a:lstStyle/>
          <a:p>
            <a:pPr algn="ctr"/>
            <a:r>
              <a:rPr lang="es-CO" sz="1400" b="1" dirty="0">
                <a:latin typeface="+mn-lt"/>
              </a:rPr>
              <a:t>COMUNICACIÓN PARA EL DESARROLLO</a:t>
            </a:r>
          </a:p>
        </p:txBody>
      </p:sp>
      <p:sp>
        <p:nvSpPr>
          <p:cNvPr id="18" name="Circular 4"/>
          <p:cNvSpPr/>
          <p:nvPr/>
        </p:nvSpPr>
        <p:spPr>
          <a:xfrm>
            <a:off x="4598727" y="2328047"/>
            <a:ext cx="1543304" cy="628537"/>
          </a:xfrm>
          <a:prstGeom prst="rect">
            <a:avLst/>
          </a:prstGeom>
          <a:scene3d>
            <a:camera prst="orthographicFront">
              <a:rot lat="0" lon="0" rev="0"/>
            </a:camera>
            <a:lightRig rig="balanced" dir="t">
              <a:rot lat="0" lon="0" rev="87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CO" sz="1600" b="1" kern="1200" dirty="0">
                <a:solidFill>
                  <a:schemeClr val="tx1"/>
                </a:solidFill>
              </a:rPr>
              <a:t>Identificación y Acercamiento</a:t>
            </a:r>
          </a:p>
        </p:txBody>
      </p:sp>
      <p:sp>
        <p:nvSpPr>
          <p:cNvPr id="19" name="Circular 4"/>
          <p:cNvSpPr/>
          <p:nvPr/>
        </p:nvSpPr>
        <p:spPr>
          <a:xfrm>
            <a:off x="2805809" y="3644613"/>
            <a:ext cx="1543304" cy="1543304"/>
          </a:xfrm>
          <a:prstGeom prst="rect">
            <a:avLst/>
          </a:prstGeom>
          <a:scene3d>
            <a:camera prst="orthographicFront">
              <a:rot lat="0" lon="0" rev="0"/>
            </a:camera>
            <a:lightRig rig="balanced" dir="t">
              <a:rot lat="0" lon="0" rev="87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CO" b="1" kern="1200" dirty="0">
                <a:solidFill>
                  <a:schemeClr val="tx1"/>
                </a:solidFill>
              </a:rPr>
              <a:t>Intervención</a:t>
            </a:r>
          </a:p>
        </p:txBody>
      </p:sp>
      <p:sp>
        <p:nvSpPr>
          <p:cNvPr id="20" name="Circular 4"/>
          <p:cNvSpPr/>
          <p:nvPr/>
        </p:nvSpPr>
        <p:spPr>
          <a:xfrm>
            <a:off x="4598727" y="3595647"/>
            <a:ext cx="1878836" cy="1543304"/>
          </a:xfrm>
          <a:prstGeom prst="rect">
            <a:avLst/>
          </a:prstGeom>
          <a:scene3d>
            <a:camera prst="orthographicFront">
              <a:rot lat="0" lon="0" rev="0"/>
            </a:camera>
            <a:lightRig rig="balanced" dir="t">
              <a:rot lat="0" lon="0" rev="87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CO" b="1" kern="1200" dirty="0">
                <a:solidFill>
                  <a:schemeClr val="tx1"/>
                </a:solidFill>
              </a:rPr>
              <a:t>Involucramiento</a:t>
            </a:r>
          </a:p>
        </p:txBody>
      </p:sp>
      <p:sp>
        <p:nvSpPr>
          <p:cNvPr id="26" name="25 CuadroTexto"/>
          <p:cNvSpPr txBox="1"/>
          <p:nvPr/>
        </p:nvSpPr>
        <p:spPr>
          <a:xfrm>
            <a:off x="4887418" y="994936"/>
            <a:ext cx="2215108" cy="919401"/>
          </a:xfrm>
          <a:prstGeom prst="round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spAutoFit/>
          </a:bodyPr>
          <a:lstStyle/>
          <a:p>
            <a:pPr marL="285750" indent="-285750" algn="just">
              <a:buFont typeface="Wingdings" pitchFamily="2" charset="2"/>
              <a:buChar char="ü"/>
            </a:pPr>
            <a:r>
              <a:rPr lang="es-CO" sz="1200" dirty="0">
                <a:latin typeface="+mn-lt"/>
              </a:rPr>
              <a:t>Diagnóstico del territorio y las comunidades</a:t>
            </a:r>
          </a:p>
          <a:p>
            <a:pPr marL="285750" indent="-285750" algn="just">
              <a:buFont typeface="Wingdings" pitchFamily="2" charset="2"/>
              <a:buChar char="ü"/>
            </a:pPr>
            <a:r>
              <a:rPr lang="es-CO" sz="1200" dirty="0">
                <a:latin typeface="+mn-lt"/>
              </a:rPr>
              <a:t>Acercamiento con actores claves.</a:t>
            </a:r>
          </a:p>
        </p:txBody>
      </p:sp>
      <p:sp>
        <p:nvSpPr>
          <p:cNvPr id="27" name="26 CuadroTexto"/>
          <p:cNvSpPr txBox="1"/>
          <p:nvPr/>
        </p:nvSpPr>
        <p:spPr>
          <a:xfrm>
            <a:off x="4598727" y="5298241"/>
            <a:ext cx="2609256" cy="1123712"/>
          </a:xfrm>
          <a:prstGeom prst="roundRect">
            <a:avLst/>
          </a:prstGeom>
          <a:solidFill>
            <a:srgbClr val="C1FF9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spAutoFit/>
          </a:bodyPr>
          <a:lstStyle>
            <a:defPPr>
              <a:defRPr lang="en-US"/>
            </a:defPPr>
            <a:lvl1pPr marL="285750" indent="-285750" algn="just">
              <a:buFont typeface="Wingdings" pitchFamily="2" charset="2"/>
              <a:buChar char="ü"/>
              <a:defRPr sz="1400">
                <a:latin typeface="+mn-lt"/>
              </a:defRPr>
            </a:lvl1pPr>
          </a:lstStyle>
          <a:p>
            <a:r>
              <a:rPr lang="es-CO" sz="1200" dirty="0"/>
              <a:t>Generar confianza dando respuesta con capacidades ya instaladas y presupuestadas.</a:t>
            </a:r>
          </a:p>
          <a:p>
            <a:r>
              <a:rPr lang="es-CO" sz="1200" dirty="0"/>
              <a:t>Validar intenciones de empresa frente al involucramiento</a:t>
            </a:r>
          </a:p>
        </p:txBody>
      </p:sp>
      <p:sp>
        <p:nvSpPr>
          <p:cNvPr id="28" name="27 CuadroTexto"/>
          <p:cNvSpPr txBox="1"/>
          <p:nvPr/>
        </p:nvSpPr>
        <p:spPr>
          <a:xfrm>
            <a:off x="323528" y="795713"/>
            <a:ext cx="2629495" cy="1532334"/>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spAutoFit/>
          </a:bodyPr>
          <a:lstStyle>
            <a:defPPr>
              <a:defRPr lang="en-US"/>
            </a:defPPr>
            <a:lvl1pPr marL="285750" indent="-285750" algn="just">
              <a:buFont typeface="Wingdings" pitchFamily="2" charset="2"/>
              <a:buChar char="ü"/>
              <a:defRPr sz="1200">
                <a:latin typeface="+mn-lt"/>
              </a:defRPr>
            </a:lvl1pPr>
          </a:lstStyle>
          <a:p>
            <a:r>
              <a:rPr lang="es-CO" dirty="0"/>
              <a:t>Evaluar la experiencia, sus logros e impactos</a:t>
            </a:r>
          </a:p>
          <a:p>
            <a:r>
              <a:rPr lang="es-CO" dirty="0"/>
              <a:t>Documentar y sistematizar experiencia</a:t>
            </a:r>
          </a:p>
          <a:p>
            <a:r>
              <a:rPr lang="es-CO" dirty="0"/>
              <a:t>Validación y promoción de la experiencia como buena práctica.</a:t>
            </a:r>
          </a:p>
        </p:txBody>
      </p:sp>
      <p:sp>
        <p:nvSpPr>
          <p:cNvPr id="29" name="28 CuadroTexto"/>
          <p:cNvSpPr txBox="1"/>
          <p:nvPr/>
        </p:nvSpPr>
        <p:spPr>
          <a:xfrm>
            <a:off x="1331640" y="5298241"/>
            <a:ext cx="2469133" cy="1123712"/>
          </a:xfrm>
          <a:prstGeom prst="roundRect">
            <a:avLst/>
          </a:prstGeom>
          <a:solidFill>
            <a:srgbClr val="66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spAutoFit/>
          </a:bodyPr>
          <a:lstStyle>
            <a:defPPr>
              <a:defRPr lang="en-US"/>
            </a:defPPr>
            <a:lvl1pPr marL="285750" indent="-285750" algn="just">
              <a:buFont typeface="Wingdings" pitchFamily="2" charset="2"/>
              <a:buChar char="ü"/>
              <a:defRPr sz="1200">
                <a:latin typeface="+mn-lt"/>
              </a:defRPr>
            </a:lvl1pPr>
          </a:lstStyle>
          <a:p>
            <a:r>
              <a:rPr lang="es-CO" dirty="0"/>
              <a:t>Generar y movilizar figura de participación </a:t>
            </a:r>
          </a:p>
          <a:p>
            <a:r>
              <a:rPr lang="es-CO" dirty="0"/>
              <a:t>Generar y articular iniciativas</a:t>
            </a:r>
          </a:p>
          <a:p>
            <a:r>
              <a:rPr lang="es-CO" dirty="0"/>
              <a:t>Proyectar y fundamentar alianzas.</a:t>
            </a:r>
          </a:p>
        </p:txBody>
      </p:sp>
      <p:sp>
        <p:nvSpPr>
          <p:cNvPr id="30" name="Circular 4"/>
          <p:cNvSpPr/>
          <p:nvPr/>
        </p:nvSpPr>
        <p:spPr>
          <a:xfrm>
            <a:off x="2769499" y="2414455"/>
            <a:ext cx="1543304" cy="543792"/>
          </a:xfrm>
          <a:prstGeom prst="rect">
            <a:avLst/>
          </a:prstGeom>
          <a:scene3d>
            <a:camera prst="orthographicFront">
              <a:rot lat="0" lon="0" rev="0"/>
            </a:camera>
            <a:lightRig rig="balanced" dir="t">
              <a:rot lat="0" lon="0" rev="87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CO" sz="1500" b="1" kern="1200" dirty="0">
                <a:solidFill>
                  <a:schemeClr val="tx1"/>
                </a:solidFill>
              </a:rPr>
              <a:t>Evaluación y Cierre</a:t>
            </a:r>
            <a:endParaRPr lang="es-CO" sz="1500" kern="1200" dirty="0">
              <a:solidFill>
                <a:schemeClr val="tx1"/>
              </a:solidFill>
            </a:endParaRPr>
          </a:p>
        </p:txBody>
      </p:sp>
    </p:spTree>
    <p:extLst>
      <p:ext uri="{BB962C8B-B14F-4D97-AF65-F5344CB8AC3E}">
        <p14:creationId xmlns:p14="http://schemas.microsoft.com/office/powerpoint/2010/main" val="1195085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C:\Doc_Vitales\2013_Ciclo_Estrategico\CMI 2013\Direc. Estrategica Chec 2012 2022 -Grupo EPM- mzo 11 201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125"/>
          <a:stretch/>
        </p:blipFill>
        <p:spPr bwMode="auto">
          <a:xfrm>
            <a:off x="3454427" y="2755995"/>
            <a:ext cx="1914558" cy="1321077"/>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Fundamentos Corporativos</a:t>
            </a:r>
            <a:endParaRPr lang="es-ES" sz="2800" dirty="0">
              <a:solidFill>
                <a:schemeClr val="bg1"/>
              </a:solidFill>
              <a:latin typeface="+mj-lt"/>
            </a:endParaRPr>
          </a:p>
        </p:txBody>
      </p:sp>
      <p:sp>
        <p:nvSpPr>
          <p:cNvPr id="8" name="7 Rectángulo"/>
          <p:cNvSpPr/>
          <p:nvPr/>
        </p:nvSpPr>
        <p:spPr bwMode="auto">
          <a:xfrm rot="10800000">
            <a:off x="4400688" y="3147057"/>
            <a:ext cx="589512" cy="260690"/>
          </a:xfrm>
          <a:prstGeom prst="rect">
            <a:avLst/>
          </a:prstGeom>
          <a:noFill/>
          <a:ln w="57150" cap="flat" cmpd="sng" algn="ctr">
            <a:solidFill>
              <a:srgbClr val="FF0000"/>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CO" sz="1600" b="0" i="0" u="sng" strike="noStrike" cap="none" normalizeH="0" baseline="0">
              <a:ln>
                <a:noFill/>
              </a:ln>
              <a:solidFill>
                <a:schemeClr val="tx1"/>
              </a:solidFill>
              <a:effectLst/>
              <a:latin typeface="Verdana" pitchFamily="34" charset="0"/>
            </a:endParaRPr>
          </a:p>
        </p:txBody>
      </p:sp>
      <p:sp>
        <p:nvSpPr>
          <p:cNvPr id="9" name="Rectangle 3"/>
          <p:cNvSpPr>
            <a:spLocks noChangeArrowheads="1"/>
          </p:cNvSpPr>
          <p:nvPr/>
        </p:nvSpPr>
        <p:spPr bwMode="auto">
          <a:xfrm>
            <a:off x="5911756" y="2951541"/>
            <a:ext cx="2839027" cy="790852"/>
          </a:xfrm>
          <a:prstGeom prst="rect">
            <a:avLst/>
          </a:prstGeom>
          <a:noFill/>
          <a:ln w="9525">
            <a:noFill/>
            <a:miter lim="800000"/>
            <a:headEnd/>
            <a:tailEnd/>
          </a:ln>
        </p:spPr>
        <p:txBody>
          <a:bodyPr/>
          <a:lstStyle/>
          <a:p>
            <a:pPr algn="ctr">
              <a:spcBef>
                <a:spcPct val="20000"/>
              </a:spcBef>
            </a:pPr>
            <a:r>
              <a:rPr lang="es-ES" sz="1400" b="1" dirty="0">
                <a:solidFill>
                  <a:srgbClr val="009644"/>
                </a:solidFill>
                <a:latin typeface="+mn-lt"/>
              </a:rPr>
              <a:t>Fortalecer las relaciones y las comunicaciones con los grupos de interés externos.</a:t>
            </a:r>
          </a:p>
        </p:txBody>
      </p:sp>
      <p:cxnSp>
        <p:nvCxnSpPr>
          <p:cNvPr id="11" name="10 Conector angular"/>
          <p:cNvCxnSpPr>
            <a:stCxn id="8" idx="1"/>
            <a:endCxn id="9" idx="1"/>
          </p:cNvCxnSpPr>
          <p:nvPr/>
        </p:nvCxnSpPr>
        <p:spPr bwMode="auto">
          <a:xfrm>
            <a:off x="4990200" y="3277402"/>
            <a:ext cx="921556" cy="69565"/>
          </a:xfrm>
          <a:prstGeom prst="bentConnector3">
            <a:avLst>
              <a:gd name="adj1" fmla="val 50000"/>
            </a:avLst>
          </a:prstGeom>
          <a:noFill/>
          <a:ln w="28575" cap="flat" cmpd="sng" algn="ctr">
            <a:solidFill>
              <a:srgbClr val="FF0000"/>
            </a:solidFill>
            <a:prstDash val="sysDot"/>
            <a:round/>
            <a:headEnd type="none" w="med" len="med"/>
            <a:tailEnd type="arrow"/>
          </a:ln>
          <a:effectLst/>
        </p:spPr>
      </p:cxn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8294" y="4308878"/>
            <a:ext cx="925006" cy="1009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282" y="4246818"/>
            <a:ext cx="1047957" cy="119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4193" y="4424609"/>
            <a:ext cx="977849" cy="828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descr="http://www.chec.com.co/flash/imagenes/logo_pactoglobal.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5235" y="5523283"/>
            <a:ext cx="856517" cy="10501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79473" y="5725266"/>
            <a:ext cx="949567" cy="87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1756" y="5719586"/>
            <a:ext cx="991494" cy="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rot="16200000">
            <a:off x="1717771" y="4556750"/>
            <a:ext cx="1499949" cy="276999"/>
          </a:xfrm>
          <a:prstGeom prst="rect">
            <a:avLst/>
          </a:prstGeom>
          <a:noFill/>
        </p:spPr>
        <p:txBody>
          <a:bodyPr wrap="square" rtlCol="0">
            <a:spAutoFit/>
          </a:bodyPr>
          <a:lstStyle/>
          <a:p>
            <a:pPr algn="ctr"/>
            <a:r>
              <a:rPr lang="es-CO" sz="1200" b="1" dirty="0"/>
              <a:t>Indicadores</a:t>
            </a:r>
          </a:p>
        </p:txBody>
      </p:sp>
      <p:sp>
        <p:nvSpPr>
          <p:cNvPr id="26" name="25 CuadroTexto"/>
          <p:cNvSpPr txBox="1"/>
          <p:nvPr/>
        </p:nvSpPr>
        <p:spPr>
          <a:xfrm rot="16200000">
            <a:off x="1862544" y="5790013"/>
            <a:ext cx="1297029" cy="461665"/>
          </a:xfrm>
          <a:prstGeom prst="rect">
            <a:avLst/>
          </a:prstGeom>
          <a:noFill/>
        </p:spPr>
        <p:txBody>
          <a:bodyPr wrap="square" rtlCol="0">
            <a:spAutoFit/>
          </a:bodyPr>
          <a:lstStyle/>
          <a:p>
            <a:pPr algn="ctr"/>
            <a:r>
              <a:rPr lang="es-CO" sz="1200" b="1" dirty="0"/>
              <a:t>Estándares y compromisos</a:t>
            </a:r>
          </a:p>
        </p:txBody>
      </p:sp>
      <p:pic>
        <p:nvPicPr>
          <p:cNvPr id="27" name="Picture 2" descr="http://www.expoknews.com/wp-content/uploads/2010/05/iso-buh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53091" y="5681331"/>
            <a:ext cx="647706" cy="734067"/>
          </a:xfrm>
          <a:prstGeom prst="rect">
            <a:avLst/>
          </a:prstGeom>
          <a:noFill/>
          <a:extLst>
            <a:ext uri="{909E8E84-426E-40DD-AFC4-6F175D3DCCD1}">
              <a14:hiddenFill xmlns:a14="http://schemas.microsoft.com/office/drawing/2010/main">
                <a:solidFill>
                  <a:srgbClr val="FFFFFF"/>
                </a:solidFill>
              </a14:hiddenFill>
            </a:ext>
          </a:extLst>
        </p:spPr>
      </p:pic>
      <p:sp>
        <p:nvSpPr>
          <p:cNvPr id="28" name="27 CuadroTexto"/>
          <p:cNvSpPr txBox="1"/>
          <p:nvPr/>
        </p:nvSpPr>
        <p:spPr>
          <a:xfrm rot="16200000">
            <a:off x="1878149" y="3185700"/>
            <a:ext cx="1106728" cy="461665"/>
          </a:xfrm>
          <a:prstGeom prst="rect">
            <a:avLst/>
          </a:prstGeom>
          <a:noFill/>
        </p:spPr>
        <p:txBody>
          <a:bodyPr wrap="square" rtlCol="0">
            <a:spAutoFit/>
          </a:bodyPr>
          <a:lstStyle/>
          <a:p>
            <a:pPr algn="ctr"/>
            <a:r>
              <a:rPr lang="es-CO" sz="1200" b="1" dirty="0"/>
              <a:t>Mapa de objetivos</a:t>
            </a:r>
          </a:p>
        </p:txBody>
      </p:sp>
      <p:sp>
        <p:nvSpPr>
          <p:cNvPr id="29" name="28 CuadroTexto"/>
          <p:cNvSpPr txBox="1"/>
          <p:nvPr/>
        </p:nvSpPr>
        <p:spPr>
          <a:xfrm rot="16200000">
            <a:off x="1740058" y="1553535"/>
            <a:ext cx="1491328" cy="461665"/>
          </a:xfrm>
          <a:prstGeom prst="rect">
            <a:avLst/>
          </a:prstGeom>
          <a:noFill/>
        </p:spPr>
        <p:txBody>
          <a:bodyPr wrap="square" rtlCol="0">
            <a:spAutoFit/>
          </a:bodyPr>
          <a:lstStyle/>
          <a:p>
            <a:pPr algn="ctr"/>
            <a:r>
              <a:rPr lang="es-CO" sz="1200" b="1" dirty="0"/>
              <a:t>Direccionamiento Estratégico</a:t>
            </a:r>
          </a:p>
        </p:txBody>
      </p:sp>
      <p:pic>
        <p:nvPicPr>
          <p:cNvPr id="205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60587" y="897095"/>
            <a:ext cx="1439127" cy="1629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38294" y="912007"/>
            <a:ext cx="1094221" cy="157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92273" y="1116362"/>
            <a:ext cx="2177932" cy="133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61" name="2060 Conector recto de flecha"/>
          <p:cNvCxnSpPr>
            <a:stCxn id="86" idx="3"/>
            <a:endCxn id="29" idx="0"/>
          </p:cNvCxnSpPr>
          <p:nvPr/>
        </p:nvCxnSpPr>
        <p:spPr bwMode="auto">
          <a:xfrm flipV="1">
            <a:off x="1619672" y="1784368"/>
            <a:ext cx="635218" cy="1887441"/>
          </a:xfrm>
          <a:prstGeom prst="straightConnector1">
            <a:avLst/>
          </a:prstGeom>
          <a:noFill/>
          <a:ln w="12700" cap="flat" cmpd="sng" algn="ctr">
            <a:solidFill>
              <a:schemeClr val="tx2"/>
            </a:solidFill>
            <a:prstDash val="sysDot"/>
            <a:round/>
            <a:headEnd type="none" w="med" len="med"/>
            <a:tailEnd type="arrow"/>
          </a:ln>
          <a:effectLst/>
        </p:spPr>
      </p:cxnSp>
      <p:cxnSp>
        <p:nvCxnSpPr>
          <p:cNvPr id="2063" name="2062 Conector recto de flecha"/>
          <p:cNvCxnSpPr>
            <a:stCxn id="86" idx="3"/>
            <a:endCxn id="28" idx="0"/>
          </p:cNvCxnSpPr>
          <p:nvPr/>
        </p:nvCxnSpPr>
        <p:spPr bwMode="auto">
          <a:xfrm flipV="1">
            <a:off x="1619672" y="3416533"/>
            <a:ext cx="581009" cy="255276"/>
          </a:xfrm>
          <a:prstGeom prst="straightConnector1">
            <a:avLst/>
          </a:prstGeom>
          <a:noFill/>
          <a:ln w="12700" cap="flat" cmpd="sng" algn="ctr">
            <a:solidFill>
              <a:schemeClr val="tx2"/>
            </a:solidFill>
            <a:prstDash val="sysDot"/>
            <a:round/>
            <a:headEnd type="none" w="med" len="med"/>
            <a:tailEnd type="arrow"/>
          </a:ln>
          <a:effectLst/>
        </p:spPr>
      </p:cxnSp>
      <p:cxnSp>
        <p:nvCxnSpPr>
          <p:cNvPr id="2065" name="2064 Conector recto de flecha"/>
          <p:cNvCxnSpPr>
            <a:stCxn id="86" idx="3"/>
            <a:endCxn id="26" idx="0"/>
          </p:cNvCxnSpPr>
          <p:nvPr/>
        </p:nvCxnSpPr>
        <p:spPr bwMode="auto">
          <a:xfrm>
            <a:off x="1619672" y="3671809"/>
            <a:ext cx="660554" cy="2349036"/>
          </a:xfrm>
          <a:prstGeom prst="straightConnector1">
            <a:avLst/>
          </a:prstGeom>
          <a:noFill/>
          <a:ln w="12700" cap="flat" cmpd="sng" algn="ctr">
            <a:solidFill>
              <a:schemeClr val="tx2"/>
            </a:solidFill>
            <a:prstDash val="sysDot"/>
            <a:round/>
            <a:headEnd type="none" w="med" len="med"/>
            <a:tailEnd type="arrow"/>
          </a:ln>
          <a:effectLst/>
        </p:spPr>
      </p:cxnSp>
      <p:cxnSp>
        <p:nvCxnSpPr>
          <p:cNvPr id="2067" name="2066 Conector recto de flecha"/>
          <p:cNvCxnSpPr>
            <a:stCxn id="86" idx="3"/>
            <a:endCxn id="5" idx="0"/>
          </p:cNvCxnSpPr>
          <p:nvPr/>
        </p:nvCxnSpPr>
        <p:spPr bwMode="auto">
          <a:xfrm>
            <a:off x="1619672" y="3671809"/>
            <a:ext cx="709574" cy="1023440"/>
          </a:xfrm>
          <a:prstGeom prst="straightConnector1">
            <a:avLst/>
          </a:prstGeom>
          <a:noFill/>
          <a:ln w="12700" cap="flat" cmpd="sng" algn="ctr">
            <a:solidFill>
              <a:schemeClr val="tx2"/>
            </a:solidFill>
            <a:prstDash val="sysDot"/>
            <a:round/>
            <a:headEnd type="none" w="med" len="med"/>
            <a:tailEnd type="arrow"/>
          </a:ln>
          <a:effectLst/>
        </p:spPr>
      </p:cxnSp>
      <p:pic>
        <p:nvPicPr>
          <p:cNvPr id="207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64288" y="4246818"/>
            <a:ext cx="96996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3" name="2072 CuadroTexto"/>
          <p:cNvSpPr txBox="1"/>
          <p:nvPr/>
        </p:nvSpPr>
        <p:spPr>
          <a:xfrm>
            <a:off x="223668" y="4424609"/>
            <a:ext cx="1348117" cy="646331"/>
          </a:xfrm>
          <a:prstGeom prst="rect">
            <a:avLst/>
          </a:prstGeom>
          <a:noFill/>
        </p:spPr>
        <p:txBody>
          <a:bodyPr wrap="square" rtlCol="0">
            <a:spAutoFit/>
          </a:bodyPr>
          <a:lstStyle/>
          <a:p>
            <a:pPr algn="ctr"/>
            <a:r>
              <a:rPr lang="es-CO" sz="1200" b="1" dirty="0"/>
              <a:t>Proyecto Generación de Confianza</a:t>
            </a:r>
          </a:p>
        </p:txBody>
      </p:sp>
      <p:pic>
        <p:nvPicPr>
          <p:cNvPr id="8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712" y="2951541"/>
            <a:ext cx="1432960" cy="1440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2676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Fundamentos Metodológicos</a:t>
            </a:r>
            <a:endParaRPr lang="es-ES" sz="2800" dirty="0">
              <a:solidFill>
                <a:schemeClr val="bg1"/>
              </a:solidFill>
              <a:latin typeface="+mj-lt"/>
            </a:endParaRPr>
          </a:p>
        </p:txBody>
      </p:sp>
      <p:sp>
        <p:nvSpPr>
          <p:cNvPr id="2" name="1 CuadroTexto"/>
          <p:cNvSpPr txBox="1"/>
          <p:nvPr/>
        </p:nvSpPr>
        <p:spPr>
          <a:xfrm>
            <a:off x="-108520" y="2913583"/>
            <a:ext cx="1835696" cy="1077218"/>
          </a:xfrm>
          <a:prstGeom prst="rect">
            <a:avLst/>
          </a:prstGeom>
          <a:noFill/>
        </p:spPr>
        <p:txBody>
          <a:bodyPr wrap="square" rtlCol="0">
            <a:spAutoFit/>
          </a:bodyPr>
          <a:lstStyle/>
          <a:p>
            <a:pPr algn="ctr"/>
            <a:r>
              <a:rPr lang="es-CO" sz="1600" b="1" dirty="0"/>
              <a:t>Modelo de Relacionamiento con Grupos de Interés</a:t>
            </a:r>
          </a:p>
        </p:txBody>
      </p:sp>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176" y="620689"/>
            <a:ext cx="7488832" cy="59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942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Enfoque Sociocultural</a:t>
            </a:r>
            <a:endParaRPr lang="es-ES" sz="2800" dirty="0">
              <a:solidFill>
                <a:schemeClr val="bg1"/>
              </a:solidFill>
              <a:latin typeface="+mj-lt"/>
            </a:endParaRPr>
          </a:p>
        </p:txBody>
      </p:sp>
      <p:pic>
        <p:nvPicPr>
          <p:cNvPr id="512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4250086"/>
            <a:ext cx="4661365" cy="2289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CuadroTexto"/>
          <p:cNvSpPr txBox="1"/>
          <p:nvPr/>
        </p:nvSpPr>
        <p:spPr>
          <a:xfrm>
            <a:off x="323528" y="4294837"/>
            <a:ext cx="1594355" cy="646331"/>
          </a:xfrm>
          <a:prstGeom prst="rect">
            <a:avLst/>
          </a:prstGeom>
          <a:noFill/>
        </p:spPr>
        <p:txBody>
          <a:bodyPr wrap="square" rtlCol="0">
            <a:spAutoFit/>
          </a:bodyPr>
          <a:lstStyle/>
          <a:p>
            <a:pPr algn="ctr"/>
            <a:r>
              <a:rPr lang="es-CO" sz="1200" b="1" dirty="0"/>
              <a:t>Proyecto Generación de Confianza</a:t>
            </a:r>
          </a:p>
        </p:txBody>
      </p:sp>
      <p:pic>
        <p:nvPicPr>
          <p:cNvPr id="51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6769" y="692696"/>
            <a:ext cx="4193514" cy="307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4 Conector recto de flecha"/>
          <p:cNvCxnSpPr>
            <a:stCxn id="33" idx="3"/>
            <a:endCxn id="22" idx="0"/>
          </p:cNvCxnSpPr>
          <p:nvPr/>
        </p:nvCxnSpPr>
        <p:spPr bwMode="auto">
          <a:xfrm flipV="1">
            <a:off x="2010349" y="2168858"/>
            <a:ext cx="905468" cy="1156066"/>
          </a:xfrm>
          <a:prstGeom prst="straightConnector1">
            <a:avLst/>
          </a:prstGeom>
          <a:noFill/>
          <a:ln w="12700" cap="flat" cmpd="sng" algn="ctr">
            <a:solidFill>
              <a:schemeClr val="tx2"/>
            </a:solidFill>
            <a:prstDash val="sysDot"/>
            <a:round/>
            <a:headEnd type="none" w="med" len="med"/>
            <a:tailEnd type="arrow"/>
          </a:ln>
          <a:effectLst/>
        </p:spPr>
      </p:cxnSp>
      <p:cxnSp>
        <p:nvCxnSpPr>
          <p:cNvPr id="17" name="16 Conector recto de flecha"/>
          <p:cNvCxnSpPr>
            <a:stCxn id="33" idx="3"/>
            <a:endCxn id="29" idx="0"/>
          </p:cNvCxnSpPr>
          <p:nvPr/>
        </p:nvCxnSpPr>
        <p:spPr bwMode="auto">
          <a:xfrm>
            <a:off x="2010349" y="3324924"/>
            <a:ext cx="905467" cy="1685929"/>
          </a:xfrm>
          <a:prstGeom prst="straightConnector1">
            <a:avLst/>
          </a:prstGeom>
          <a:noFill/>
          <a:ln w="12700" cap="flat" cmpd="sng" algn="ctr">
            <a:solidFill>
              <a:schemeClr val="tx2"/>
            </a:solidFill>
            <a:prstDash val="sysDot"/>
            <a:round/>
            <a:headEnd type="none" w="med" len="med"/>
            <a:tailEnd type="arrow"/>
          </a:ln>
          <a:effectLst/>
        </p:spPr>
      </p:cxnSp>
      <p:sp>
        <p:nvSpPr>
          <p:cNvPr id="22" name="21 CuadroTexto"/>
          <p:cNvSpPr txBox="1"/>
          <p:nvPr/>
        </p:nvSpPr>
        <p:spPr>
          <a:xfrm rot="16200000">
            <a:off x="1984359" y="1984192"/>
            <a:ext cx="2232248" cy="369332"/>
          </a:xfrm>
          <a:prstGeom prst="rect">
            <a:avLst/>
          </a:prstGeom>
          <a:noFill/>
        </p:spPr>
        <p:txBody>
          <a:bodyPr wrap="square" rtlCol="0">
            <a:spAutoFit/>
          </a:bodyPr>
          <a:lstStyle/>
          <a:p>
            <a:pPr algn="ctr"/>
            <a:r>
              <a:rPr lang="es-CO" b="1" dirty="0"/>
              <a:t>Cultura Ciudadana</a:t>
            </a:r>
          </a:p>
        </p:txBody>
      </p:sp>
      <p:sp>
        <p:nvSpPr>
          <p:cNvPr id="29" name="28 CuadroTexto"/>
          <p:cNvSpPr txBox="1"/>
          <p:nvPr/>
        </p:nvSpPr>
        <p:spPr>
          <a:xfrm rot="16200000">
            <a:off x="2166701" y="4826187"/>
            <a:ext cx="1867562" cy="369332"/>
          </a:xfrm>
          <a:prstGeom prst="rect">
            <a:avLst/>
          </a:prstGeom>
          <a:noFill/>
        </p:spPr>
        <p:txBody>
          <a:bodyPr wrap="square" rtlCol="0">
            <a:spAutoFit/>
          </a:bodyPr>
          <a:lstStyle/>
          <a:p>
            <a:pPr algn="ctr"/>
            <a:r>
              <a:rPr lang="es-CO" b="1" dirty="0"/>
              <a:t>Competencias</a:t>
            </a:r>
          </a:p>
        </p:txBody>
      </p:sp>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757" y="2399762"/>
            <a:ext cx="1840592" cy="1850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787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Sistematización Contenido  </a:t>
            </a:r>
            <a:endParaRPr lang="es-ES" sz="2800" dirty="0">
              <a:solidFill>
                <a:schemeClr val="bg1"/>
              </a:solidFill>
              <a:latin typeface="+mj-lt"/>
            </a:endParaRPr>
          </a:p>
        </p:txBody>
      </p:sp>
      <p:sp>
        <p:nvSpPr>
          <p:cNvPr id="2" name="1 CuadroTexto"/>
          <p:cNvSpPr txBox="1"/>
          <p:nvPr/>
        </p:nvSpPr>
        <p:spPr>
          <a:xfrm>
            <a:off x="521493" y="1196752"/>
            <a:ext cx="7848872" cy="4370427"/>
          </a:xfrm>
          <a:prstGeom prst="rect">
            <a:avLst/>
          </a:prstGeom>
          <a:noFill/>
        </p:spPr>
        <p:txBody>
          <a:bodyPr wrap="square" rtlCol="0">
            <a:spAutoFit/>
          </a:bodyPr>
          <a:lstStyle/>
          <a:p>
            <a:pPr marL="342900" indent="-342900">
              <a:buFont typeface="Arial" panose="020B0604020202020204" pitchFamily="34" charset="0"/>
              <a:buChar char="•"/>
            </a:pPr>
            <a:r>
              <a:rPr lang="es-CO" sz="2000" dirty="0"/>
              <a:t>Proyecto de sistematización  (Marco conceptual, objetivos estrategia metodológica, variables de  análisis) </a:t>
            </a:r>
          </a:p>
          <a:p>
            <a:endParaRPr lang="es-CO" sz="2000" dirty="0"/>
          </a:p>
          <a:p>
            <a:pPr marL="342900" indent="-342900">
              <a:buFont typeface="Arial" panose="020B0604020202020204" pitchFamily="34" charset="0"/>
              <a:buChar char="•"/>
            </a:pPr>
            <a:r>
              <a:rPr lang="es-CO" sz="2000" dirty="0"/>
              <a:t>Estado del arte  (otras experiencias del sector)</a:t>
            </a:r>
          </a:p>
          <a:p>
            <a:endParaRPr lang="es-CO" sz="2000" dirty="0"/>
          </a:p>
          <a:p>
            <a:pPr marL="342900" indent="-342900">
              <a:buFont typeface="Arial" panose="020B0604020202020204" pitchFamily="34" charset="0"/>
              <a:buChar char="•"/>
            </a:pPr>
            <a:r>
              <a:rPr lang="es-CO" sz="2000" dirty="0"/>
              <a:t>Narrativa de  las acciones desarrolladas </a:t>
            </a:r>
          </a:p>
          <a:p>
            <a:pPr marL="342900" indent="-342900">
              <a:buFont typeface="Arial" panose="020B0604020202020204" pitchFamily="34" charset="0"/>
              <a:buChar char="•"/>
            </a:pPr>
            <a:endParaRPr lang="es-CO" sz="2000" dirty="0"/>
          </a:p>
          <a:p>
            <a:pPr marL="342900" indent="-342900">
              <a:buFont typeface="Arial" panose="020B0604020202020204" pitchFamily="34" charset="0"/>
              <a:buChar char="•"/>
            </a:pPr>
            <a:r>
              <a:rPr lang="es-CO" sz="2000" dirty="0"/>
              <a:t>Aprendizajes adquiridos </a:t>
            </a:r>
          </a:p>
          <a:p>
            <a:endParaRPr lang="es-CO" sz="2000" dirty="0"/>
          </a:p>
          <a:p>
            <a:pPr marL="342900" indent="-342900">
              <a:buFont typeface="Arial" panose="020B0604020202020204" pitchFamily="34" charset="0"/>
              <a:buChar char="•"/>
            </a:pPr>
            <a:r>
              <a:rPr lang="es-CO" sz="2000" dirty="0"/>
              <a:t>Cambios generados en los clientes, en los lideres y actores sociales </a:t>
            </a:r>
          </a:p>
          <a:p>
            <a:pPr marL="342900" indent="-342900">
              <a:buFont typeface="Arial" panose="020B0604020202020204" pitchFamily="34" charset="0"/>
              <a:buChar char="•"/>
            </a:pPr>
            <a:endParaRPr lang="es-CO" sz="2000" dirty="0"/>
          </a:p>
          <a:p>
            <a:pPr marL="342900" indent="-342900">
              <a:buFont typeface="Arial" panose="020B0604020202020204" pitchFamily="34" charset="0"/>
              <a:buChar char="•"/>
            </a:pPr>
            <a:r>
              <a:rPr lang="es-CO" sz="2000" dirty="0"/>
              <a:t>Cambios generados al interior de la Empresa </a:t>
            </a:r>
          </a:p>
          <a:p>
            <a:endParaRPr lang="es-CO" sz="2000" dirty="0"/>
          </a:p>
        </p:txBody>
      </p:sp>
    </p:spTree>
    <p:extLst>
      <p:ext uri="{BB962C8B-B14F-4D97-AF65-F5344CB8AC3E}">
        <p14:creationId xmlns:p14="http://schemas.microsoft.com/office/powerpoint/2010/main" val="3471052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a:spLocks noChangeArrowheads="1"/>
          </p:cNvSpPr>
          <p:nvPr/>
        </p:nvSpPr>
        <p:spPr bwMode="auto">
          <a:xfrm>
            <a:off x="0" y="3212976"/>
            <a:ext cx="9144000" cy="769441"/>
          </a:xfrm>
          <a:prstGeom prst="rect">
            <a:avLst/>
          </a:prstGeom>
          <a:solidFill>
            <a:srgbClr val="9CC12B"/>
          </a:solidFill>
          <a:ln w="9525">
            <a:noFill/>
            <a:miter lim="800000"/>
            <a:headEnd/>
            <a:tailEnd/>
          </a:ln>
        </p:spPr>
        <p:txBody>
          <a:bodyPr wrap="square">
            <a:spAutoFit/>
          </a:bodyPr>
          <a:lstStyle/>
          <a:p>
            <a:pPr marL="342900" indent="-342900" algn="ctr">
              <a:defRPr/>
            </a:pPr>
            <a:r>
              <a:rPr lang="es-ES" sz="4400" dirty="0">
                <a:solidFill>
                  <a:schemeClr val="bg1"/>
                </a:solidFill>
                <a:latin typeface="+mj-lt"/>
              </a:rPr>
              <a:t>Estrategias </a:t>
            </a:r>
          </a:p>
        </p:txBody>
      </p:sp>
    </p:spTree>
    <p:extLst>
      <p:ext uri="{BB962C8B-B14F-4D97-AF65-F5344CB8AC3E}">
        <p14:creationId xmlns:p14="http://schemas.microsoft.com/office/powerpoint/2010/main" val="574449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0"/>
            <a:ext cx="9144000" cy="707886"/>
          </a:xfrm>
          <a:prstGeom prst="rect">
            <a:avLst/>
          </a:prstGeom>
          <a:solidFill>
            <a:srgbClr val="9CC12B"/>
          </a:solidFill>
          <a:ln w="9525">
            <a:noFill/>
            <a:miter lim="800000"/>
            <a:headEnd/>
            <a:tailEnd/>
          </a:ln>
        </p:spPr>
        <p:txBody>
          <a:bodyPr wrap="square">
            <a:spAutoFit/>
          </a:bodyPr>
          <a:lstStyle/>
          <a:p>
            <a:pPr marL="342900" indent="-342900" algn="ctr">
              <a:defRPr/>
            </a:pPr>
            <a:endParaRPr lang="es-ES" sz="4000" dirty="0">
              <a:solidFill>
                <a:schemeClr val="bg1"/>
              </a:solidFill>
              <a:latin typeface="+mj-lt"/>
            </a:endParaRPr>
          </a:p>
        </p:txBody>
      </p:sp>
      <p:sp>
        <p:nvSpPr>
          <p:cNvPr id="4" name="CuadroTexto 3"/>
          <p:cNvSpPr txBox="1"/>
          <p:nvPr/>
        </p:nvSpPr>
        <p:spPr>
          <a:xfrm>
            <a:off x="323528" y="0"/>
            <a:ext cx="6984776" cy="584775"/>
          </a:xfrm>
          <a:prstGeom prst="rect">
            <a:avLst/>
          </a:prstGeom>
          <a:noFill/>
        </p:spPr>
        <p:txBody>
          <a:bodyPr wrap="square" rtlCol="0">
            <a:spAutoFit/>
          </a:bodyPr>
          <a:lstStyle/>
          <a:p>
            <a:r>
              <a:rPr lang="es-CO" sz="3200" dirty="0">
                <a:solidFill>
                  <a:schemeClr val="bg2"/>
                </a:solidFill>
              </a:rPr>
              <a:t>Proceso de Formación  transversal </a:t>
            </a:r>
          </a:p>
        </p:txBody>
      </p:sp>
      <p:sp>
        <p:nvSpPr>
          <p:cNvPr id="2" name="CuadroTexto 1"/>
          <p:cNvSpPr txBox="1"/>
          <p:nvPr/>
        </p:nvSpPr>
        <p:spPr>
          <a:xfrm>
            <a:off x="539552" y="1196752"/>
            <a:ext cx="6696744" cy="2585323"/>
          </a:xfrm>
          <a:prstGeom prst="rect">
            <a:avLst/>
          </a:prstGeom>
          <a:noFill/>
        </p:spPr>
        <p:txBody>
          <a:bodyPr wrap="square" rtlCol="0">
            <a:spAutoFit/>
          </a:bodyPr>
          <a:lstStyle/>
          <a:p>
            <a:pPr marL="285750" indent="-285750">
              <a:buFont typeface="Wingdings" panose="05000000000000000000" pitchFamily="2" charset="2"/>
              <a:buChar char="ü"/>
            </a:pPr>
            <a:r>
              <a:rPr lang="es-CO" dirty="0">
                <a:solidFill>
                  <a:srgbClr val="00782B"/>
                </a:solidFill>
              </a:rPr>
              <a:t>Modulo 1 :   Generalidades de la Empresa</a:t>
            </a:r>
          </a:p>
          <a:p>
            <a:pPr marL="285750" indent="-285750">
              <a:buFont typeface="Wingdings" panose="05000000000000000000" pitchFamily="2" charset="2"/>
              <a:buChar char="ü"/>
            </a:pPr>
            <a:r>
              <a:rPr lang="es-CO" dirty="0">
                <a:solidFill>
                  <a:srgbClr val="00782B"/>
                </a:solidFill>
              </a:rPr>
              <a:t>Modulo 2:     URE </a:t>
            </a:r>
          </a:p>
          <a:p>
            <a:pPr marL="285750" indent="-285750">
              <a:buFont typeface="Wingdings" panose="05000000000000000000" pitchFamily="2" charset="2"/>
              <a:buChar char="ü"/>
            </a:pPr>
            <a:r>
              <a:rPr lang="es-CO" dirty="0">
                <a:solidFill>
                  <a:srgbClr val="00782B"/>
                </a:solidFill>
              </a:rPr>
              <a:t>Modulo 3:     Deberes y Derechos </a:t>
            </a:r>
          </a:p>
          <a:p>
            <a:pPr marL="285750" indent="-285750">
              <a:buFont typeface="Wingdings" panose="05000000000000000000" pitchFamily="2" charset="2"/>
              <a:buChar char="ü"/>
            </a:pPr>
            <a:r>
              <a:rPr lang="es-CO" dirty="0">
                <a:solidFill>
                  <a:srgbClr val="00782B"/>
                </a:solidFill>
              </a:rPr>
              <a:t>Modulo 4:     Factura y tarifa </a:t>
            </a:r>
          </a:p>
          <a:p>
            <a:pPr marL="285750" indent="-285750">
              <a:buFont typeface="Wingdings" panose="05000000000000000000" pitchFamily="2" charset="2"/>
              <a:buChar char="ü"/>
            </a:pPr>
            <a:r>
              <a:rPr lang="es-CO" dirty="0">
                <a:solidFill>
                  <a:srgbClr val="00782B"/>
                </a:solidFill>
              </a:rPr>
              <a:t>Modulo 5:     Proyectos  Sociales </a:t>
            </a:r>
          </a:p>
          <a:p>
            <a:pPr marL="285750" indent="-285750">
              <a:buFont typeface="Wingdings" panose="05000000000000000000" pitchFamily="2" charset="2"/>
              <a:buChar char="ü"/>
            </a:pPr>
            <a:r>
              <a:rPr lang="es-CO" dirty="0">
                <a:solidFill>
                  <a:srgbClr val="00782B"/>
                </a:solidFill>
              </a:rPr>
              <a:t>Modulo 6:     Perdidas  de Energía y cultura de la legalidad</a:t>
            </a:r>
          </a:p>
          <a:p>
            <a:pPr marL="285750" indent="-285750">
              <a:buFont typeface="Wingdings" panose="05000000000000000000" pitchFamily="2" charset="2"/>
              <a:buChar char="ü"/>
            </a:pPr>
            <a:r>
              <a:rPr lang="es-CO" dirty="0">
                <a:solidFill>
                  <a:srgbClr val="00782B"/>
                </a:solidFill>
              </a:rPr>
              <a:t>Modulo 7:      Gestión Ambiental </a:t>
            </a:r>
          </a:p>
          <a:p>
            <a:r>
              <a:rPr lang="es-CO" dirty="0">
                <a:solidFill>
                  <a:srgbClr val="00782B"/>
                </a:solidFill>
              </a:rPr>
              <a:t> </a:t>
            </a:r>
          </a:p>
          <a:p>
            <a:r>
              <a:rPr lang="es-CO" dirty="0">
                <a:solidFill>
                  <a:srgbClr val="00782B"/>
                </a:solidFill>
              </a:rPr>
              <a:t> </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3356992"/>
            <a:ext cx="4320480" cy="324543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92" y="3361556"/>
            <a:ext cx="4064000" cy="3048000"/>
          </a:xfrm>
          <a:prstGeom prst="rect">
            <a:avLst/>
          </a:prstGeom>
        </p:spPr>
      </p:pic>
    </p:spTree>
    <p:extLst>
      <p:ext uri="{BB962C8B-B14F-4D97-AF65-F5344CB8AC3E}">
        <p14:creationId xmlns:p14="http://schemas.microsoft.com/office/powerpoint/2010/main" val="287880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0"/>
            <a:ext cx="9144000" cy="707886"/>
          </a:xfrm>
          <a:prstGeom prst="rect">
            <a:avLst/>
          </a:prstGeom>
          <a:solidFill>
            <a:srgbClr val="9CC12B"/>
          </a:solidFill>
          <a:ln w="9525">
            <a:noFill/>
            <a:miter lim="800000"/>
            <a:headEnd/>
            <a:tailEnd/>
          </a:ln>
        </p:spPr>
        <p:txBody>
          <a:bodyPr wrap="square">
            <a:spAutoFit/>
          </a:bodyPr>
          <a:lstStyle/>
          <a:p>
            <a:pPr marL="342900" indent="-342900" algn="ctr">
              <a:defRPr/>
            </a:pPr>
            <a:endParaRPr lang="es-ES" sz="4000" dirty="0">
              <a:solidFill>
                <a:schemeClr val="bg1"/>
              </a:solidFill>
              <a:latin typeface="+mj-lt"/>
            </a:endParaRPr>
          </a:p>
        </p:txBody>
      </p:sp>
      <p:sp>
        <p:nvSpPr>
          <p:cNvPr id="4" name="CuadroTexto 3"/>
          <p:cNvSpPr txBox="1"/>
          <p:nvPr/>
        </p:nvSpPr>
        <p:spPr>
          <a:xfrm>
            <a:off x="323528" y="0"/>
            <a:ext cx="6984776" cy="707886"/>
          </a:xfrm>
          <a:prstGeom prst="rect">
            <a:avLst/>
          </a:prstGeom>
          <a:noFill/>
        </p:spPr>
        <p:txBody>
          <a:bodyPr wrap="square" rtlCol="0">
            <a:spAutoFit/>
          </a:bodyPr>
          <a:lstStyle/>
          <a:p>
            <a:r>
              <a:rPr lang="es-CO" sz="2000" dirty="0">
                <a:solidFill>
                  <a:schemeClr val="bg2"/>
                </a:solidFill>
              </a:rPr>
              <a:t>Fortalecimiento de  La comunidad afrodescendiente del Municipio de La Dorada </a:t>
            </a:r>
          </a:p>
        </p:txBody>
      </p:sp>
      <p:sp>
        <p:nvSpPr>
          <p:cNvPr id="5" name="CuadroTexto 4"/>
          <p:cNvSpPr txBox="1"/>
          <p:nvPr/>
        </p:nvSpPr>
        <p:spPr>
          <a:xfrm>
            <a:off x="361365" y="875574"/>
            <a:ext cx="8642109" cy="2862322"/>
          </a:xfrm>
          <a:prstGeom prst="rect">
            <a:avLst/>
          </a:prstGeom>
          <a:noFill/>
        </p:spPr>
        <p:txBody>
          <a:bodyPr wrap="none" rtlCol="0">
            <a:spAutoFit/>
          </a:bodyPr>
          <a:lstStyle/>
          <a:p>
            <a:pPr marL="285750" indent="-285750">
              <a:buFont typeface="Wingdings" panose="05000000000000000000" pitchFamily="2" charset="2"/>
              <a:buChar char="ü"/>
            </a:pPr>
            <a:r>
              <a:rPr lang="es-CO" dirty="0"/>
              <a:t> </a:t>
            </a:r>
            <a:r>
              <a:rPr lang="es-CO" dirty="0">
                <a:solidFill>
                  <a:srgbClr val="00782C"/>
                </a:solidFill>
              </a:rPr>
              <a:t>Realización  y socialización de la  Caracterizacion  Socioeconómica </a:t>
            </a:r>
          </a:p>
          <a:p>
            <a:pPr marL="285750" indent="-285750">
              <a:buFont typeface="Wingdings" panose="05000000000000000000" pitchFamily="2" charset="2"/>
              <a:buChar char="ü"/>
            </a:pPr>
            <a:r>
              <a:rPr lang="es-CO" dirty="0">
                <a:solidFill>
                  <a:srgbClr val="00782C"/>
                </a:solidFill>
              </a:rPr>
              <a:t>Fortalecimiento de la cultura tradicional y el liderazgo de la Comunidad afro</a:t>
            </a:r>
          </a:p>
          <a:p>
            <a:pPr marL="285750" indent="-285750">
              <a:buFont typeface="Wingdings" panose="05000000000000000000" pitchFamily="2" charset="2"/>
              <a:buChar char="ü"/>
            </a:pPr>
            <a:r>
              <a:rPr lang="es-CO" dirty="0">
                <a:solidFill>
                  <a:srgbClr val="00782C"/>
                </a:solidFill>
              </a:rPr>
              <a:t>Fortalecimiento del restaurante de Comida afro </a:t>
            </a:r>
          </a:p>
          <a:p>
            <a:pPr marL="285750" indent="-285750">
              <a:buFont typeface="Wingdings" panose="05000000000000000000" pitchFamily="2" charset="2"/>
              <a:buChar char="ü"/>
            </a:pPr>
            <a:r>
              <a:rPr lang="es-CO" dirty="0">
                <a:solidFill>
                  <a:srgbClr val="00782C"/>
                </a:solidFill>
              </a:rPr>
              <a:t>Realización de  encuentros generales de   la comunidad afro en la Dorada, </a:t>
            </a:r>
          </a:p>
          <a:p>
            <a:r>
              <a:rPr lang="es-CO" dirty="0">
                <a:solidFill>
                  <a:srgbClr val="00782C"/>
                </a:solidFill>
              </a:rPr>
              <a:t>Jóvenes  y  Mujeres </a:t>
            </a:r>
          </a:p>
          <a:p>
            <a:pPr marL="285750" indent="-285750">
              <a:buFont typeface="Wingdings" panose="05000000000000000000" pitchFamily="2" charset="2"/>
              <a:buChar char="ü"/>
            </a:pPr>
            <a:r>
              <a:rPr lang="es-CO" dirty="0">
                <a:solidFill>
                  <a:srgbClr val="00782C"/>
                </a:solidFill>
              </a:rPr>
              <a:t>Realización de actividad de  Cometas  con los  niños afros </a:t>
            </a:r>
          </a:p>
          <a:p>
            <a:pPr marL="285750" indent="-285750">
              <a:buFont typeface="Wingdings" panose="05000000000000000000" pitchFamily="2" charset="2"/>
              <a:buChar char="ü"/>
            </a:pPr>
            <a:r>
              <a:rPr lang="es-CO" dirty="0">
                <a:solidFill>
                  <a:srgbClr val="00782C"/>
                </a:solidFill>
              </a:rPr>
              <a:t>Apoyo a la celebración del día de la </a:t>
            </a:r>
            <a:r>
              <a:rPr lang="es-CO" dirty="0" err="1">
                <a:solidFill>
                  <a:srgbClr val="00782C"/>
                </a:solidFill>
              </a:rPr>
              <a:t>Afrocolombianidad</a:t>
            </a:r>
            <a:r>
              <a:rPr lang="es-CO" dirty="0">
                <a:solidFill>
                  <a:srgbClr val="00782C"/>
                </a:solidFill>
              </a:rPr>
              <a:t> </a:t>
            </a:r>
          </a:p>
          <a:p>
            <a:pPr marL="285750" indent="-285750">
              <a:buFont typeface="Wingdings" panose="05000000000000000000" pitchFamily="2" charset="2"/>
              <a:buChar char="ü"/>
            </a:pPr>
            <a:r>
              <a:rPr lang="es-CO" dirty="0">
                <a:solidFill>
                  <a:srgbClr val="00782C"/>
                </a:solidFill>
              </a:rPr>
              <a:t>Realización salidas a  Quibdó y palenque</a:t>
            </a:r>
          </a:p>
          <a:p>
            <a:pPr marL="285750" indent="-285750">
              <a:buFont typeface="Wingdings" panose="05000000000000000000" pitchFamily="2" charset="2"/>
              <a:buChar char="ü"/>
            </a:pPr>
            <a:r>
              <a:rPr lang="es-CO" dirty="0">
                <a:solidFill>
                  <a:srgbClr val="00782C"/>
                </a:solidFill>
              </a:rPr>
              <a:t>Diseño de estrategia para  prevenir el  racismo y fomentar el amor por la cultura</a:t>
            </a:r>
          </a:p>
          <a:p>
            <a:r>
              <a:rPr lang="es-CO" dirty="0"/>
              <a:t> </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779658"/>
            <a:ext cx="3888432" cy="2916324"/>
          </a:xfrm>
          <a:prstGeom prst="rect">
            <a:avLst/>
          </a:prstGeom>
        </p:spPr>
      </p:pic>
      <p:pic>
        <p:nvPicPr>
          <p:cNvPr id="7" name="Imagen 6"/>
          <p:cNvPicPr>
            <a:picLocks noChangeAspect="1"/>
          </p:cNvPicPr>
          <p:nvPr/>
        </p:nvPicPr>
        <p:blipFill>
          <a:blip r:embed="rId3"/>
          <a:stretch>
            <a:fillRect/>
          </a:stretch>
        </p:blipFill>
        <p:spPr>
          <a:xfrm>
            <a:off x="4244659" y="3834634"/>
            <a:ext cx="4758815" cy="3163176"/>
          </a:xfrm>
          <a:prstGeom prst="rect">
            <a:avLst/>
          </a:prstGeom>
        </p:spPr>
      </p:pic>
    </p:spTree>
    <p:extLst>
      <p:ext uri="{BB962C8B-B14F-4D97-AF65-F5344CB8AC3E}">
        <p14:creationId xmlns:p14="http://schemas.microsoft.com/office/powerpoint/2010/main" val="301505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0"/>
            <a:ext cx="9144000" cy="707886"/>
          </a:xfrm>
          <a:prstGeom prst="rect">
            <a:avLst/>
          </a:prstGeom>
          <a:solidFill>
            <a:srgbClr val="9CC12B"/>
          </a:solidFill>
          <a:ln w="9525">
            <a:noFill/>
            <a:miter lim="800000"/>
            <a:headEnd/>
            <a:tailEnd/>
          </a:ln>
        </p:spPr>
        <p:txBody>
          <a:bodyPr wrap="square">
            <a:spAutoFit/>
          </a:bodyPr>
          <a:lstStyle/>
          <a:p>
            <a:pPr marL="342900" indent="-342900" algn="ctr">
              <a:defRPr/>
            </a:pPr>
            <a:endParaRPr lang="es-ES" sz="4000" dirty="0">
              <a:solidFill>
                <a:schemeClr val="bg1"/>
              </a:solidFill>
              <a:latin typeface="+mj-lt"/>
            </a:endParaRPr>
          </a:p>
        </p:txBody>
      </p:sp>
      <p:sp>
        <p:nvSpPr>
          <p:cNvPr id="4" name="CuadroTexto 3"/>
          <p:cNvSpPr txBox="1"/>
          <p:nvPr/>
        </p:nvSpPr>
        <p:spPr>
          <a:xfrm>
            <a:off x="467544" y="0"/>
            <a:ext cx="8568952" cy="892552"/>
          </a:xfrm>
          <a:prstGeom prst="rect">
            <a:avLst/>
          </a:prstGeom>
          <a:noFill/>
        </p:spPr>
        <p:txBody>
          <a:bodyPr wrap="square" rtlCol="0">
            <a:spAutoFit/>
          </a:bodyPr>
          <a:lstStyle/>
          <a:p>
            <a:r>
              <a:rPr lang="es-CO" sz="2400" dirty="0">
                <a:solidFill>
                  <a:schemeClr val="bg2"/>
                </a:solidFill>
              </a:rPr>
              <a:t>Fortalecimiento de  organización Jóvenes emprendedores </a:t>
            </a:r>
          </a:p>
          <a:p>
            <a:endParaRPr lang="es-CO" sz="2800" dirty="0">
              <a:solidFill>
                <a:schemeClr val="bg2"/>
              </a:solidFill>
            </a:endParaRPr>
          </a:p>
        </p:txBody>
      </p:sp>
      <p:sp>
        <p:nvSpPr>
          <p:cNvPr id="5" name="CuadroTexto 4"/>
          <p:cNvSpPr txBox="1"/>
          <p:nvPr/>
        </p:nvSpPr>
        <p:spPr>
          <a:xfrm>
            <a:off x="291135" y="827102"/>
            <a:ext cx="7416824" cy="3139321"/>
          </a:xfrm>
          <a:prstGeom prst="rect">
            <a:avLst/>
          </a:prstGeom>
          <a:noFill/>
        </p:spPr>
        <p:txBody>
          <a:bodyPr wrap="square" rtlCol="0">
            <a:spAutoFit/>
          </a:bodyPr>
          <a:lstStyle/>
          <a:p>
            <a:pPr marL="285750" indent="-285750">
              <a:buFont typeface="Wingdings" panose="05000000000000000000" pitchFamily="2" charset="2"/>
              <a:buChar char="ü"/>
            </a:pPr>
            <a:r>
              <a:rPr lang="es-CO" dirty="0">
                <a:solidFill>
                  <a:srgbClr val="00782C"/>
                </a:solidFill>
              </a:rPr>
              <a:t>Realización de 23 Tomas culturales en los callejones de altas perdidas</a:t>
            </a:r>
          </a:p>
          <a:p>
            <a:pPr marL="285750" indent="-285750">
              <a:buFont typeface="Wingdings" panose="05000000000000000000" pitchFamily="2" charset="2"/>
              <a:buChar char="ü"/>
            </a:pPr>
            <a:r>
              <a:rPr lang="es-CO" dirty="0">
                <a:solidFill>
                  <a:srgbClr val="00782C"/>
                </a:solidFill>
              </a:rPr>
              <a:t>Realización de  20 Ciclo Rutas </a:t>
            </a:r>
          </a:p>
          <a:p>
            <a:pPr marL="285750" indent="-285750">
              <a:buFont typeface="Wingdings" panose="05000000000000000000" pitchFamily="2" charset="2"/>
              <a:buChar char="ü"/>
            </a:pPr>
            <a:r>
              <a:rPr lang="es-CO" dirty="0">
                <a:solidFill>
                  <a:srgbClr val="00782C"/>
                </a:solidFill>
              </a:rPr>
              <a:t>Acompañamiento y fortalecimiento a los proceso pedagógicos y metodológicos de la escuela de  formación cultural  </a:t>
            </a:r>
          </a:p>
          <a:p>
            <a:pPr marL="285750" indent="-285750">
              <a:buFont typeface="Wingdings" panose="05000000000000000000" pitchFamily="2" charset="2"/>
              <a:buChar char="ü"/>
            </a:pPr>
            <a:r>
              <a:rPr lang="es-CO" dirty="0">
                <a:solidFill>
                  <a:srgbClr val="00782C"/>
                </a:solidFill>
              </a:rPr>
              <a:t>Financiación del  Funcionamiento de la escuela de formación cultural</a:t>
            </a:r>
          </a:p>
          <a:p>
            <a:pPr marL="285750" indent="-285750">
              <a:buFont typeface="Wingdings" panose="05000000000000000000" pitchFamily="2" charset="2"/>
              <a:buChar char="ü"/>
            </a:pPr>
            <a:r>
              <a:rPr lang="es-CO" dirty="0">
                <a:solidFill>
                  <a:srgbClr val="00782C"/>
                </a:solidFill>
              </a:rPr>
              <a:t>Realización de material de Comunicación para el desarrollo del  proyecto </a:t>
            </a:r>
          </a:p>
          <a:p>
            <a:pPr marL="285750" indent="-285750">
              <a:buFont typeface="Wingdings" panose="05000000000000000000" pitchFamily="2" charset="2"/>
              <a:buChar char="ü"/>
            </a:pPr>
            <a:r>
              <a:rPr lang="es-CO" dirty="0">
                <a:solidFill>
                  <a:srgbClr val="00782C"/>
                </a:solidFill>
              </a:rPr>
              <a:t>Asesoría para aplicar a la convocatoria de Concertación del Ministerio de Cultura</a:t>
            </a:r>
          </a:p>
        </p:txBody>
      </p:sp>
      <p:pic>
        <p:nvPicPr>
          <p:cNvPr id="2" name="Imagen 1"/>
          <p:cNvPicPr>
            <a:picLocks noChangeAspect="1"/>
          </p:cNvPicPr>
          <p:nvPr/>
        </p:nvPicPr>
        <p:blipFill>
          <a:blip r:embed="rId2"/>
          <a:stretch>
            <a:fillRect/>
          </a:stretch>
        </p:blipFill>
        <p:spPr>
          <a:xfrm>
            <a:off x="4932040" y="3892599"/>
            <a:ext cx="3960440" cy="2965401"/>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942496"/>
            <a:ext cx="3979312" cy="2984484"/>
          </a:xfrm>
          <a:prstGeom prst="rect">
            <a:avLst/>
          </a:prstGeom>
        </p:spPr>
      </p:pic>
    </p:spTree>
    <p:extLst>
      <p:ext uri="{BB962C8B-B14F-4D97-AF65-F5344CB8AC3E}">
        <p14:creationId xmlns:p14="http://schemas.microsoft.com/office/powerpoint/2010/main" val="262241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27548" y="980728"/>
            <a:ext cx="8120916" cy="2232248"/>
          </a:xfrm>
        </p:spPr>
        <p:txBody>
          <a:bodyPr>
            <a:normAutofit/>
          </a:bodyPr>
          <a:lstStyle/>
          <a:p>
            <a:r>
              <a:rPr lang="es-CO" dirty="0"/>
              <a:t>Antecedentes</a:t>
            </a:r>
            <a:br>
              <a:rPr lang="es-CO" dirty="0"/>
            </a:br>
            <a:br>
              <a:rPr lang="es-CO" dirty="0"/>
            </a:br>
            <a:endParaRPr lang="es-CO" sz="31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0"/>
            <a:ext cx="9144000" cy="707886"/>
          </a:xfrm>
          <a:prstGeom prst="rect">
            <a:avLst/>
          </a:prstGeom>
          <a:solidFill>
            <a:srgbClr val="9CC12B"/>
          </a:solidFill>
          <a:ln w="9525">
            <a:noFill/>
            <a:miter lim="800000"/>
            <a:headEnd/>
            <a:tailEnd/>
          </a:ln>
        </p:spPr>
        <p:txBody>
          <a:bodyPr wrap="square">
            <a:spAutoFit/>
          </a:bodyPr>
          <a:lstStyle/>
          <a:p>
            <a:pPr marL="342900" indent="-342900" algn="ctr">
              <a:defRPr/>
            </a:pPr>
            <a:endParaRPr lang="es-ES" sz="4000" dirty="0">
              <a:solidFill>
                <a:schemeClr val="bg1"/>
              </a:solidFill>
              <a:latin typeface="+mj-lt"/>
            </a:endParaRPr>
          </a:p>
        </p:txBody>
      </p:sp>
      <p:sp>
        <p:nvSpPr>
          <p:cNvPr id="4" name="CuadroTexto 3"/>
          <p:cNvSpPr txBox="1"/>
          <p:nvPr/>
        </p:nvSpPr>
        <p:spPr>
          <a:xfrm>
            <a:off x="467544" y="0"/>
            <a:ext cx="8568952" cy="892552"/>
          </a:xfrm>
          <a:prstGeom prst="rect">
            <a:avLst/>
          </a:prstGeom>
          <a:noFill/>
        </p:spPr>
        <p:txBody>
          <a:bodyPr wrap="square" rtlCol="0">
            <a:spAutoFit/>
          </a:bodyPr>
          <a:lstStyle/>
          <a:p>
            <a:r>
              <a:rPr lang="es-CO" sz="2400" dirty="0">
                <a:solidFill>
                  <a:schemeClr val="bg2"/>
                </a:solidFill>
              </a:rPr>
              <a:t>Fortalecimiento de  Organización Molinos de Vida </a:t>
            </a:r>
          </a:p>
          <a:p>
            <a:endParaRPr lang="es-CO" sz="2800" dirty="0">
              <a:solidFill>
                <a:schemeClr val="bg2"/>
              </a:solidFill>
            </a:endParaRPr>
          </a:p>
        </p:txBody>
      </p:sp>
      <p:sp>
        <p:nvSpPr>
          <p:cNvPr id="5" name="CuadroTexto 4"/>
          <p:cNvSpPr txBox="1"/>
          <p:nvPr/>
        </p:nvSpPr>
        <p:spPr>
          <a:xfrm>
            <a:off x="395536" y="1124744"/>
            <a:ext cx="6654386" cy="1754326"/>
          </a:xfrm>
          <a:prstGeom prst="rect">
            <a:avLst/>
          </a:prstGeom>
          <a:noFill/>
        </p:spPr>
        <p:txBody>
          <a:bodyPr wrap="none" rtlCol="0">
            <a:spAutoFit/>
          </a:bodyPr>
          <a:lstStyle/>
          <a:p>
            <a:pPr marL="285750" indent="-285750">
              <a:buFont typeface="Wingdings" panose="05000000000000000000" pitchFamily="2" charset="2"/>
              <a:buChar char="ü"/>
            </a:pPr>
            <a:r>
              <a:rPr lang="es-CO" dirty="0">
                <a:solidFill>
                  <a:srgbClr val="00782C"/>
                </a:solidFill>
              </a:rPr>
              <a:t>Fortalecimiento de la organización, preparación de estatutos</a:t>
            </a:r>
          </a:p>
          <a:p>
            <a:pPr marL="285750" indent="-285750">
              <a:buFont typeface="Wingdings" panose="05000000000000000000" pitchFamily="2" charset="2"/>
              <a:buChar char="ü"/>
            </a:pPr>
            <a:r>
              <a:rPr lang="es-CO" dirty="0">
                <a:solidFill>
                  <a:srgbClr val="00782C"/>
                </a:solidFill>
              </a:rPr>
              <a:t>Realización de Dos encuentros   Familiares  </a:t>
            </a:r>
          </a:p>
          <a:p>
            <a:pPr marL="285750" indent="-285750">
              <a:buFont typeface="Wingdings" panose="05000000000000000000" pitchFamily="2" charset="2"/>
              <a:buChar char="ü"/>
            </a:pPr>
            <a:r>
              <a:rPr lang="es-CO" dirty="0">
                <a:solidFill>
                  <a:srgbClr val="00782C"/>
                </a:solidFill>
              </a:rPr>
              <a:t> Diseño de estrategia </a:t>
            </a:r>
            <a:r>
              <a:rPr lang="es-CO" dirty="0" err="1">
                <a:solidFill>
                  <a:srgbClr val="00782C"/>
                </a:solidFill>
              </a:rPr>
              <a:t>Arepaso</a:t>
            </a:r>
            <a:r>
              <a:rPr lang="es-CO" dirty="0">
                <a:solidFill>
                  <a:srgbClr val="00782C"/>
                </a:solidFill>
              </a:rPr>
              <a:t> CHEC </a:t>
            </a:r>
          </a:p>
          <a:p>
            <a:pPr marL="285750" indent="-285750">
              <a:buFont typeface="Wingdings" panose="05000000000000000000" pitchFamily="2" charset="2"/>
              <a:buChar char="ü"/>
            </a:pPr>
            <a:r>
              <a:rPr lang="es-CO" dirty="0">
                <a:solidFill>
                  <a:srgbClr val="00782C"/>
                </a:solidFill>
              </a:rPr>
              <a:t> Fortalecimiento del Fondo Rotatorio </a:t>
            </a:r>
          </a:p>
          <a:p>
            <a:pPr marL="285750" indent="-285750">
              <a:buFont typeface="Wingdings" panose="05000000000000000000" pitchFamily="2" charset="2"/>
              <a:buChar char="ü"/>
            </a:pPr>
            <a:r>
              <a:rPr lang="es-CO" dirty="0">
                <a:solidFill>
                  <a:srgbClr val="00782C"/>
                </a:solidFill>
              </a:rPr>
              <a:t>Apoyo para la  sustitución de los Hornos de carbón vegetal </a:t>
            </a:r>
          </a:p>
          <a:p>
            <a:pPr marL="285750" indent="-285750">
              <a:buFont typeface="Wingdings" panose="05000000000000000000" pitchFamily="2" charset="2"/>
              <a:buChar char="ü"/>
            </a:pPr>
            <a:endParaRPr lang="es-CO"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3295928"/>
            <a:ext cx="3384376" cy="2538282"/>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139200"/>
            <a:ext cx="4064000" cy="3048000"/>
          </a:xfrm>
          <a:prstGeom prst="rect">
            <a:avLst/>
          </a:prstGeom>
        </p:spPr>
      </p:pic>
    </p:spTree>
    <p:extLst>
      <p:ext uri="{BB962C8B-B14F-4D97-AF65-F5344CB8AC3E}">
        <p14:creationId xmlns:p14="http://schemas.microsoft.com/office/powerpoint/2010/main" val="3595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0"/>
            <a:ext cx="9144000" cy="707886"/>
          </a:xfrm>
          <a:prstGeom prst="rect">
            <a:avLst/>
          </a:prstGeom>
          <a:solidFill>
            <a:srgbClr val="9CC12B"/>
          </a:solidFill>
          <a:ln w="9525">
            <a:noFill/>
            <a:miter lim="800000"/>
            <a:headEnd/>
            <a:tailEnd/>
          </a:ln>
        </p:spPr>
        <p:txBody>
          <a:bodyPr wrap="square">
            <a:spAutoFit/>
          </a:bodyPr>
          <a:lstStyle/>
          <a:p>
            <a:pPr marL="342900" indent="-342900" algn="ctr">
              <a:defRPr/>
            </a:pPr>
            <a:endParaRPr lang="es-ES" sz="4000" dirty="0">
              <a:solidFill>
                <a:schemeClr val="bg1"/>
              </a:solidFill>
              <a:latin typeface="+mj-lt"/>
            </a:endParaRPr>
          </a:p>
        </p:txBody>
      </p:sp>
      <p:sp>
        <p:nvSpPr>
          <p:cNvPr id="4" name="CuadroTexto 3"/>
          <p:cNvSpPr txBox="1"/>
          <p:nvPr/>
        </p:nvSpPr>
        <p:spPr>
          <a:xfrm>
            <a:off x="467544" y="0"/>
            <a:ext cx="8568952" cy="461665"/>
          </a:xfrm>
          <a:prstGeom prst="rect">
            <a:avLst/>
          </a:prstGeom>
          <a:noFill/>
        </p:spPr>
        <p:txBody>
          <a:bodyPr wrap="square" rtlCol="0">
            <a:spAutoFit/>
          </a:bodyPr>
          <a:lstStyle/>
          <a:p>
            <a:r>
              <a:rPr lang="es-CO" sz="2400" dirty="0">
                <a:solidFill>
                  <a:schemeClr val="bg2"/>
                </a:solidFill>
              </a:rPr>
              <a:t>Fortalecimiento del  PRAE en el Colegio  Renán Barco </a:t>
            </a:r>
            <a:endParaRPr lang="es-CO" sz="2800" dirty="0">
              <a:solidFill>
                <a:schemeClr val="bg2"/>
              </a:solidFill>
            </a:endParaRPr>
          </a:p>
        </p:txBody>
      </p:sp>
      <p:sp>
        <p:nvSpPr>
          <p:cNvPr id="5" name="CuadroTexto 4"/>
          <p:cNvSpPr txBox="1"/>
          <p:nvPr/>
        </p:nvSpPr>
        <p:spPr>
          <a:xfrm>
            <a:off x="378950" y="908720"/>
            <a:ext cx="8640960" cy="2308324"/>
          </a:xfrm>
          <a:prstGeom prst="rect">
            <a:avLst/>
          </a:prstGeom>
          <a:noFill/>
        </p:spPr>
        <p:txBody>
          <a:bodyPr wrap="square" rtlCol="0">
            <a:spAutoFit/>
          </a:bodyPr>
          <a:lstStyle/>
          <a:p>
            <a:pPr marL="285750" indent="-285750">
              <a:buFont typeface="Wingdings" panose="05000000000000000000" pitchFamily="2" charset="2"/>
              <a:buChar char="ü"/>
            </a:pPr>
            <a:r>
              <a:rPr lang="es-CO" dirty="0">
                <a:solidFill>
                  <a:srgbClr val="00782C"/>
                </a:solidFill>
              </a:rPr>
              <a:t>Desarrollo de Actividades que fomentan la Cultura Ciudadana </a:t>
            </a:r>
          </a:p>
          <a:p>
            <a:pPr marL="285750" indent="-285750">
              <a:buFont typeface="Wingdings" panose="05000000000000000000" pitchFamily="2" charset="2"/>
              <a:buChar char="ü"/>
            </a:pPr>
            <a:r>
              <a:rPr lang="es-CO" dirty="0">
                <a:solidFill>
                  <a:srgbClr val="00782C"/>
                </a:solidFill>
              </a:rPr>
              <a:t>Implementación del Vivero del Colegio </a:t>
            </a:r>
          </a:p>
          <a:p>
            <a:pPr marL="285750" indent="-285750">
              <a:buFont typeface="Wingdings" panose="05000000000000000000" pitchFamily="2" charset="2"/>
              <a:buChar char="ü"/>
            </a:pPr>
            <a:r>
              <a:rPr lang="es-CO" dirty="0">
                <a:solidFill>
                  <a:srgbClr val="00782C"/>
                </a:solidFill>
              </a:rPr>
              <a:t>Implementación  del lombricultivo y el </a:t>
            </a:r>
            <a:r>
              <a:rPr lang="es-CO" dirty="0" err="1">
                <a:solidFill>
                  <a:srgbClr val="00782C"/>
                </a:solidFill>
              </a:rPr>
              <a:t>Mariposario</a:t>
            </a:r>
            <a:endParaRPr lang="es-CO" dirty="0">
              <a:solidFill>
                <a:srgbClr val="00782C"/>
              </a:solidFill>
            </a:endParaRPr>
          </a:p>
          <a:p>
            <a:pPr marL="285750" indent="-285750">
              <a:buFont typeface="Wingdings" panose="05000000000000000000" pitchFamily="2" charset="2"/>
              <a:buChar char="ü"/>
            </a:pPr>
            <a:r>
              <a:rPr lang="es-CO" dirty="0">
                <a:solidFill>
                  <a:srgbClr val="00782C"/>
                </a:solidFill>
              </a:rPr>
              <a:t>Implementación de la Huerta Escolar </a:t>
            </a:r>
          </a:p>
          <a:p>
            <a:pPr marL="285750" indent="-285750">
              <a:buFont typeface="Wingdings" panose="05000000000000000000" pitchFamily="2" charset="2"/>
              <a:buChar char="ü"/>
            </a:pPr>
            <a:r>
              <a:rPr lang="es-CO" dirty="0">
                <a:solidFill>
                  <a:srgbClr val="00782C"/>
                </a:solidFill>
              </a:rPr>
              <a:t>Participación en la salida a Malambo </a:t>
            </a:r>
          </a:p>
          <a:p>
            <a:pPr marL="285750" indent="-285750">
              <a:buFont typeface="Wingdings" panose="05000000000000000000" pitchFamily="2" charset="2"/>
              <a:buChar char="ü"/>
            </a:pPr>
            <a:r>
              <a:rPr lang="es-CO" dirty="0">
                <a:solidFill>
                  <a:srgbClr val="00782C"/>
                </a:solidFill>
              </a:rPr>
              <a:t>Apoyo a la celebración del día del  Medio Ambiente </a:t>
            </a:r>
          </a:p>
          <a:p>
            <a:pPr marL="285750" indent="-285750">
              <a:buFont typeface="Wingdings" panose="05000000000000000000" pitchFamily="2" charset="2"/>
              <a:buChar char="ü"/>
            </a:pPr>
            <a:r>
              <a:rPr lang="es-CO" dirty="0">
                <a:solidFill>
                  <a:srgbClr val="00782C"/>
                </a:solidFill>
              </a:rPr>
              <a:t> Encuentro de  PRAES de la Zona norte </a:t>
            </a:r>
          </a:p>
          <a:p>
            <a:pPr marL="285750" indent="-285750">
              <a:buFont typeface="Wingdings" panose="05000000000000000000" pitchFamily="2" charset="2"/>
              <a:buChar char="ü"/>
            </a:pPr>
            <a:r>
              <a:rPr lang="es-CO" dirty="0">
                <a:solidFill>
                  <a:srgbClr val="00782C"/>
                </a:solidFill>
              </a:rPr>
              <a:t>Clausura de actividades año 2041</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3236382"/>
            <a:ext cx="2304256" cy="3474442"/>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3087770"/>
            <a:ext cx="2353565" cy="3554515"/>
          </a:xfrm>
          <a:prstGeom prst="rect">
            <a:avLst/>
          </a:prstGeom>
        </p:spPr>
      </p:pic>
    </p:spTree>
    <p:extLst>
      <p:ext uri="{BB962C8B-B14F-4D97-AF65-F5344CB8AC3E}">
        <p14:creationId xmlns:p14="http://schemas.microsoft.com/office/powerpoint/2010/main" val="381076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0"/>
            <a:ext cx="9144000" cy="707886"/>
          </a:xfrm>
          <a:prstGeom prst="rect">
            <a:avLst/>
          </a:prstGeom>
          <a:solidFill>
            <a:srgbClr val="9CC12B"/>
          </a:solidFill>
          <a:ln w="9525">
            <a:noFill/>
            <a:miter lim="800000"/>
            <a:headEnd/>
            <a:tailEnd/>
          </a:ln>
        </p:spPr>
        <p:txBody>
          <a:bodyPr wrap="square">
            <a:spAutoFit/>
          </a:bodyPr>
          <a:lstStyle/>
          <a:p>
            <a:pPr marL="342900" indent="-342900" algn="ctr">
              <a:defRPr/>
            </a:pPr>
            <a:endParaRPr lang="es-ES" sz="4000" dirty="0">
              <a:solidFill>
                <a:schemeClr val="bg1"/>
              </a:solidFill>
              <a:latin typeface="+mj-lt"/>
            </a:endParaRPr>
          </a:p>
        </p:txBody>
      </p:sp>
      <p:sp>
        <p:nvSpPr>
          <p:cNvPr id="4" name="CuadroTexto 3"/>
          <p:cNvSpPr txBox="1"/>
          <p:nvPr/>
        </p:nvSpPr>
        <p:spPr>
          <a:xfrm>
            <a:off x="467544" y="0"/>
            <a:ext cx="8568952" cy="461665"/>
          </a:xfrm>
          <a:prstGeom prst="rect">
            <a:avLst/>
          </a:prstGeom>
          <a:noFill/>
        </p:spPr>
        <p:txBody>
          <a:bodyPr wrap="square" rtlCol="0">
            <a:spAutoFit/>
          </a:bodyPr>
          <a:lstStyle/>
          <a:p>
            <a:r>
              <a:rPr lang="es-CO" sz="2400" dirty="0">
                <a:solidFill>
                  <a:schemeClr val="bg2"/>
                </a:solidFill>
              </a:rPr>
              <a:t>Fortalecimiento del Convite  Por mi barrio </a:t>
            </a:r>
            <a:endParaRPr lang="es-CO" sz="2800" dirty="0">
              <a:solidFill>
                <a:schemeClr val="bg2"/>
              </a:solidFill>
            </a:endParaRPr>
          </a:p>
        </p:txBody>
      </p:sp>
      <p:sp>
        <p:nvSpPr>
          <p:cNvPr id="5" name="CuadroTexto 4"/>
          <p:cNvSpPr txBox="1"/>
          <p:nvPr/>
        </p:nvSpPr>
        <p:spPr>
          <a:xfrm>
            <a:off x="179512" y="707886"/>
            <a:ext cx="8640960" cy="1754326"/>
          </a:xfrm>
          <a:prstGeom prst="rect">
            <a:avLst/>
          </a:prstGeom>
          <a:noFill/>
        </p:spPr>
        <p:txBody>
          <a:bodyPr wrap="square" rtlCol="0">
            <a:spAutoFit/>
          </a:bodyPr>
          <a:lstStyle/>
          <a:p>
            <a:pPr marL="285750" indent="-285750">
              <a:buFont typeface="Wingdings" panose="05000000000000000000" pitchFamily="2" charset="2"/>
              <a:buChar char="ü"/>
            </a:pPr>
            <a:r>
              <a:rPr lang="es-CO" dirty="0">
                <a:solidFill>
                  <a:srgbClr val="00782C"/>
                </a:solidFill>
              </a:rPr>
              <a:t>Realización de 11 convites </a:t>
            </a:r>
          </a:p>
          <a:p>
            <a:pPr marL="285750" indent="-285750">
              <a:buFont typeface="Wingdings" panose="05000000000000000000" pitchFamily="2" charset="2"/>
              <a:buChar char="ü"/>
            </a:pPr>
            <a:r>
              <a:rPr lang="es-CO" dirty="0">
                <a:solidFill>
                  <a:srgbClr val="00782C"/>
                </a:solidFill>
              </a:rPr>
              <a:t>Realización de Convocatoria para iniciativas que fomenten la Cultura de la legalidad y ayuden a prevenir el riesgo eléctrico </a:t>
            </a:r>
          </a:p>
          <a:p>
            <a:pPr marL="285750" indent="-285750">
              <a:buFont typeface="Wingdings" panose="05000000000000000000" pitchFamily="2" charset="2"/>
              <a:buChar char="ü"/>
            </a:pPr>
            <a:r>
              <a:rPr lang="es-CO" dirty="0">
                <a:solidFill>
                  <a:srgbClr val="00782C"/>
                </a:solidFill>
              </a:rPr>
              <a:t>Desarrollo  de  17 iniciativas para el  fomento de la Cultura de la legalidad </a:t>
            </a:r>
          </a:p>
          <a:p>
            <a:pPr marL="285750" indent="-285750">
              <a:buFont typeface="Wingdings" panose="05000000000000000000" pitchFamily="2" charset="2"/>
              <a:buChar char="ü"/>
            </a:pPr>
            <a:r>
              <a:rPr lang="es-CO" dirty="0">
                <a:solidFill>
                  <a:srgbClr val="00782C"/>
                </a:solidFill>
              </a:rPr>
              <a:t>Capacitación Sobre herramientas para la animación sociocultural </a:t>
            </a:r>
          </a:p>
          <a:p>
            <a:pPr marL="285750" indent="-285750">
              <a:buFont typeface="Wingdings" panose="05000000000000000000" pitchFamily="2" charset="2"/>
              <a:buChar char="ü"/>
            </a:pPr>
            <a:r>
              <a:rPr lang="es-CO" dirty="0">
                <a:solidFill>
                  <a:srgbClr val="00782C"/>
                </a:solidFill>
              </a:rPr>
              <a:t>Realización de salida a la vereda la Habana y a Malambo </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2708920"/>
            <a:ext cx="2411731" cy="3646766"/>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2989105"/>
            <a:ext cx="4248472" cy="3186354"/>
          </a:xfrm>
          <a:prstGeom prst="rect">
            <a:avLst/>
          </a:prstGeom>
        </p:spPr>
      </p:pic>
    </p:spTree>
    <p:extLst>
      <p:ext uri="{BB962C8B-B14F-4D97-AF65-F5344CB8AC3E}">
        <p14:creationId xmlns:p14="http://schemas.microsoft.com/office/powerpoint/2010/main" val="186827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0"/>
            <a:ext cx="9144000" cy="707886"/>
          </a:xfrm>
          <a:prstGeom prst="rect">
            <a:avLst/>
          </a:prstGeom>
          <a:solidFill>
            <a:srgbClr val="9CC12B"/>
          </a:solidFill>
          <a:ln w="9525">
            <a:noFill/>
            <a:miter lim="800000"/>
            <a:headEnd/>
            <a:tailEnd/>
          </a:ln>
        </p:spPr>
        <p:txBody>
          <a:bodyPr wrap="square">
            <a:spAutoFit/>
          </a:bodyPr>
          <a:lstStyle/>
          <a:p>
            <a:pPr marL="342900" indent="-342900" algn="ctr">
              <a:defRPr/>
            </a:pPr>
            <a:endParaRPr lang="es-ES" sz="4000" dirty="0">
              <a:solidFill>
                <a:schemeClr val="bg1"/>
              </a:solidFill>
              <a:latin typeface="+mj-lt"/>
            </a:endParaRPr>
          </a:p>
        </p:txBody>
      </p:sp>
      <p:sp>
        <p:nvSpPr>
          <p:cNvPr id="4" name="CuadroTexto 3"/>
          <p:cNvSpPr txBox="1"/>
          <p:nvPr/>
        </p:nvSpPr>
        <p:spPr>
          <a:xfrm>
            <a:off x="467544" y="0"/>
            <a:ext cx="8568952" cy="830997"/>
          </a:xfrm>
          <a:prstGeom prst="rect">
            <a:avLst/>
          </a:prstGeom>
          <a:noFill/>
        </p:spPr>
        <p:txBody>
          <a:bodyPr wrap="square" rtlCol="0">
            <a:spAutoFit/>
          </a:bodyPr>
          <a:lstStyle/>
          <a:p>
            <a:r>
              <a:rPr lang="es-CO" sz="2400" dirty="0">
                <a:solidFill>
                  <a:schemeClr val="bg2"/>
                </a:solidFill>
              </a:rPr>
              <a:t>Fortalecimiento de los procesos de Participación juvenil en el Municipio de la Dorada  </a:t>
            </a:r>
            <a:endParaRPr lang="es-CO" sz="2800" dirty="0">
              <a:solidFill>
                <a:schemeClr val="bg2"/>
              </a:solidFill>
            </a:endParaRPr>
          </a:p>
        </p:txBody>
      </p:sp>
      <p:sp>
        <p:nvSpPr>
          <p:cNvPr id="5" name="CuadroTexto 4"/>
          <p:cNvSpPr txBox="1"/>
          <p:nvPr/>
        </p:nvSpPr>
        <p:spPr>
          <a:xfrm>
            <a:off x="395536" y="1124744"/>
            <a:ext cx="8640960" cy="2031325"/>
          </a:xfrm>
          <a:prstGeom prst="rect">
            <a:avLst/>
          </a:prstGeom>
          <a:noFill/>
        </p:spPr>
        <p:txBody>
          <a:bodyPr wrap="square" rtlCol="0">
            <a:spAutoFit/>
          </a:bodyPr>
          <a:lstStyle/>
          <a:p>
            <a:endParaRPr lang="es-CO" dirty="0"/>
          </a:p>
          <a:p>
            <a:pPr marL="285750" indent="-285750">
              <a:buFont typeface="Wingdings" panose="05000000000000000000" pitchFamily="2" charset="2"/>
              <a:buChar char="ü"/>
            </a:pPr>
            <a:r>
              <a:rPr lang="es-CO" dirty="0">
                <a:solidFill>
                  <a:srgbClr val="00782C"/>
                </a:solidFill>
              </a:rPr>
              <a:t>Avance en la  Formulación de  la Política de Juventud</a:t>
            </a:r>
          </a:p>
          <a:p>
            <a:pPr marL="285750" indent="-285750">
              <a:buFont typeface="Wingdings" panose="05000000000000000000" pitchFamily="2" charset="2"/>
              <a:buChar char="ü"/>
            </a:pPr>
            <a:r>
              <a:rPr lang="es-CO" dirty="0">
                <a:solidFill>
                  <a:srgbClr val="00782C"/>
                </a:solidFill>
              </a:rPr>
              <a:t>Desarrollo de tres  encuentros con los Gobiernos estudiantiles </a:t>
            </a:r>
          </a:p>
          <a:p>
            <a:pPr marL="285750" indent="-285750">
              <a:buFont typeface="Wingdings" panose="05000000000000000000" pitchFamily="2" charset="2"/>
              <a:buChar char="ü"/>
            </a:pPr>
            <a:r>
              <a:rPr lang="es-CO" dirty="0">
                <a:solidFill>
                  <a:srgbClr val="00782C"/>
                </a:solidFill>
              </a:rPr>
              <a:t>Realización de Convocatoria  para iniciativas de fomento de la cultura de la legalidad  en  4 colegios del Municipio </a:t>
            </a:r>
          </a:p>
          <a:p>
            <a:pPr marL="285750" indent="-285750">
              <a:buFont typeface="Wingdings" panose="05000000000000000000" pitchFamily="2" charset="2"/>
              <a:buChar char="ü"/>
            </a:pPr>
            <a:r>
              <a:rPr lang="es-CO" dirty="0">
                <a:solidFill>
                  <a:srgbClr val="00782C"/>
                </a:solidFill>
              </a:rPr>
              <a:t>Realización de la Semana de la Juventud </a:t>
            </a:r>
          </a:p>
          <a:p>
            <a:pPr marL="285750" indent="-285750">
              <a:buFont typeface="Wingdings" panose="05000000000000000000" pitchFamily="2" charset="2"/>
              <a:buChar char="ü"/>
            </a:pPr>
            <a:endParaRPr lang="es-CO" dirty="0"/>
          </a:p>
        </p:txBody>
      </p:sp>
      <p:pic>
        <p:nvPicPr>
          <p:cNvPr id="7" name="Imagen 6"/>
          <p:cNvPicPr>
            <a:picLocks noChangeAspect="1"/>
          </p:cNvPicPr>
          <p:nvPr/>
        </p:nvPicPr>
        <p:blipFill>
          <a:blip r:embed="rId2"/>
          <a:stretch>
            <a:fillRect/>
          </a:stretch>
        </p:blipFill>
        <p:spPr>
          <a:xfrm>
            <a:off x="1668860" y="3156069"/>
            <a:ext cx="4952626" cy="3266841"/>
          </a:xfrm>
          <a:prstGeom prst="rect">
            <a:avLst/>
          </a:prstGeom>
        </p:spPr>
      </p:pic>
    </p:spTree>
    <p:extLst>
      <p:ext uri="{BB962C8B-B14F-4D97-AF65-F5344CB8AC3E}">
        <p14:creationId xmlns:p14="http://schemas.microsoft.com/office/powerpoint/2010/main" val="145997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0"/>
            <a:ext cx="9144000" cy="707886"/>
          </a:xfrm>
          <a:prstGeom prst="rect">
            <a:avLst/>
          </a:prstGeom>
          <a:solidFill>
            <a:srgbClr val="9CC12B"/>
          </a:solidFill>
          <a:ln w="9525">
            <a:noFill/>
            <a:miter lim="800000"/>
            <a:headEnd/>
            <a:tailEnd/>
          </a:ln>
        </p:spPr>
        <p:txBody>
          <a:bodyPr wrap="square">
            <a:spAutoFit/>
          </a:bodyPr>
          <a:lstStyle/>
          <a:p>
            <a:pPr marL="342900" indent="-342900" algn="ctr">
              <a:defRPr/>
            </a:pPr>
            <a:endParaRPr lang="es-ES" sz="4000" dirty="0">
              <a:solidFill>
                <a:schemeClr val="bg1"/>
              </a:solidFill>
              <a:latin typeface="+mj-lt"/>
            </a:endParaRPr>
          </a:p>
        </p:txBody>
      </p:sp>
      <p:sp>
        <p:nvSpPr>
          <p:cNvPr id="4" name="CuadroTexto 3"/>
          <p:cNvSpPr txBox="1"/>
          <p:nvPr/>
        </p:nvSpPr>
        <p:spPr>
          <a:xfrm>
            <a:off x="467544" y="0"/>
            <a:ext cx="8568952" cy="830997"/>
          </a:xfrm>
          <a:prstGeom prst="rect">
            <a:avLst/>
          </a:prstGeom>
          <a:noFill/>
        </p:spPr>
        <p:txBody>
          <a:bodyPr wrap="square" rtlCol="0">
            <a:spAutoFit/>
          </a:bodyPr>
          <a:lstStyle/>
          <a:p>
            <a:r>
              <a:rPr lang="es-CO" sz="2400" dirty="0">
                <a:solidFill>
                  <a:schemeClr val="bg2"/>
                </a:solidFill>
              </a:rPr>
              <a:t>Fortalecimiento de los procesos de las Juntas de Acción Comunal </a:t>
            </a:r>
            <a:endParaRPr lang="es-CO" sz="2800" dirty="0">
              <a:solidFill>
                <a:schemeClr val="bg2"/>
              </a:solidFill>
            </a:endParaRPr>
          </a:p>
        </p:txBody>
      </p:sp>
      <p:sp>
        <p:nvSpPr>
          <p:cNvPr id="5" name="CuadroTexto 4"/>
          <p:cNvSpPr txBox="1"/>
          <p:nvPr/>
        </p:nvSpPr>
        <p:spPr>
          <a:xfrm>
            <a:off x="2785644" y="854759"/>
            <a:ext cx="5867447" cy="3416320"/>
          </a:xfrm>
          <a:prstGeom prst="rect">
            <a:avLst/>
          </a:prstGeom>
          <a:noFill/>
        </p:spPr>
        <p:txBody>
          <a:bodyPr wrap="square" rtlCol="0">
            <a:spAutoFit/>
          </a:bodyPr>
          <a:lstStyle/>
          <a:p>
            <a:endParaRPr lang="es-CO" dirty="0"/>
          </a:p>
          <a:p>
            <a:pPr marL="285750" indent="-285750">
              <a:buFont typeface="Wingdings" panose="05000000000000000000" pitchFamily="2" charset="2"/>
              <a:buChar char="ü"/>
            </a:pPr>
            <a:r>
              <a:rPr lang="es-CO" dirty="0">
                <a:solidFill>
                  <a:srgbClr val="00782C"/>
                </a:solidFill>
              </a:rPr>
              <a:t>Realización de 8 encuentros de aprendizaje</a:t>
            </a:r>
          </a:p>
          <a:p>
            <a:pPr marL="285750" indent="-285750">
              <a:buFont typeface="Wingdings" panose="05000000000000000000" pitchFamily="2" charset="2"/>
              <a:buChar char="ü"/>
            </a:pPr>
            <a:r>
              <a:rPr lang="es-CO" dirty="0">
                <a:solidFill>
                  <a:srgbClr val="00782C"/>
                </a:solidFill>
              </a:rPr>
              <a:t>Realización de 9 Iniciativas para el desarrollo Comunitario y el fomento de la Cultura de la legalidad </a:t>
            </a:r>
          </a:p>
          <a:p>
            <a:pPr marL="285750" indent="-285750">
              <a:buFont typeface="Wingdings" panose="05000000000000000000" pitchFamily="2" charset="2"/>
              <a:buChar char="ü"/>
            </a:pPr>
            <a:r>
              <a:rPr lang="es-CO" dirty="0">
                <a:solidFill>
                  <a:srgbClr val="00782C"/>
                </a:solidFill>
              </a:rPr>
              <a:t> Desarrollo de imagen de las Juntas de Acción Comunal </a:t>
            </a:r>
          </a:p>
          <a:p>
            <a:pPr marL="285750" indent="-285750">
              <a:buFont typeface="Wingdings" panose="05000000000000000000" pitchFamily="2" charset="2"/>
              <a:buChar char="ü"/>
            </a:pPr>
            <a:r>
              <a:rPr lang="es-CO" dirty="0">
                <a:solidFill>
                  <a:srgbClr val="00782C"/>
                </a:solidFill>
              </a:rPr>
              <a:t>Encuentro de evaluación y premiación de la implementación de los aprendizajes obtenidos </a:t>
            </a:r>
          </a:p>
          <a:p>
            <a:pPr marL="285750" indent="-285750">
              <a:buFont typeface="Wingdings" panose="05000000000000000000" pitchFamily="2" charset="2"/>
              <a:buChar char="ü"/>
            </a:pPr>
            <a:endParaRPr lang="es-CO" dirty="0"/>
          </a:p>
          <a:p>
            <a:endParaRPr lang="es-CO" dirty="0"/>
          </a:p>
          <a:p>
            <a:pPr marL="285750" indent="-285750">
              <a:buFont typeface="Wingdings" panose="05000000000000000000" pitchFamily="2" charset="2"/>
              <a:buChar char="ü"/>
            </a:pPr>
            <a:endParaRPr lang="es-CO"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4541064"/>
            <a:ext cx="3931926" cy="2211709"/>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9540"/>
            <a:ext cx="2785644" cy="6158459"/>
          </a:xfrm>
          <a:prstGeom prst="rect">
            <a:avLst/>
          </a:prstGeom>
        </p:spPr>
      </p:pic>
    </p:spTree>
    <p:extLst>
      <p:ext uri="{BB962C8B-B14F-4D97-AF65-F5344CB8AC3E}">
        <p14:creationId xmlns:p14="http://schemas.microsoft.com/office/powerpoint/2010/main" val="807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a:spLocks noChangeArrowheads="1"/>
          </p:cNvSpPr>
          <p:nvPr/>
        </p:nvSpPr>
        <p:spPr bwMode="auto">
          <a:xfrm>
            <a:off x="0" y="0"/>
            <a:ext cx="9144000" cy="1124744"/>
          </a:xfrm>
          <a:prstGeom prst="rect">
            <a:avLst/>
          </a:prstGeom>
          <a:solidFill>
            <a:srgbClr val="9CC12B"/>
          </a:solidFill>
          <a:ln w="9525">
            <a:noFill/>
            <a:miter lim="800000"/>
            <a:headEnd/>
            <a:tailEnd/>
          </a:ln>
        </p:spPr>
        <p:txBody>
          <a:bodyPr wrap="square">
            <a:spAutoFit/>
          </a:bodyPr>
          <a:lstStyle/>
          <a:p>
            <a:pPr marL="342900" indent="-342900" algn="ctr">
              <a:defRPr/>
            </a:pPr>
            <a:endParaRPr lang="es-ES" sz="4000" dirty="0">
              <a:solidFill>
                <a:schemeClr val="bg1"/>
              </a:solidFill>
              <a:latin typeface="+mj-lt"/>
            </a:endParaRPr>
          </a:p>
        </p:txBody>
      </p:sp>
      <p:sp>
        <p:nvSpPr>
          <p:cNvPr id="4" name="CuadroTexto 3"/>
          <p:cNvSpPr txBox="1"/>
          <p:nvPr/>
        </p:nvSpPr>
        <p:spPr>
          <a:xfrm>
            <a:off x="467544" y="0"/>
            <a:ext cx="9001000" cy="954107"/>
          </a:xfrm>
          <a:prstGeom prst="rect">
            <a:avLst/>
          </a:prstGeom>
          <a:noFill/>
        </p:spPr>
        <p:txBody>
          <a:bodyPr wrap="square" rtlCol="0">
            <a:spAutoFit/>
          </a:bodyPr>
          <a:lstStyle/>
          <a:p>
            <a:r>
              <a:rPr lang="es-CO" sz="2800" dirty="0">
                <a:solidFill>
                  <a:schemeClr val="bg2"/>
                </a:solidFill>
              </a:rPr>
              <a:t>Relacionamiento con el Concejo municipal y los medios de Comunicación local </a:t>
            </a:r>
          </a:p>
        </p:txBody>
      </p:sp>
      <p:sp>
        <p:nvSpPr>
          <p:cNvPr id="5" name="CuadroTexto 4"/>
          <p:cNvSpPr txBox="1"/>
          <p:nvPr/>
        </p:nvSpPr>
        <p:spPr>
          <a:xfrm>
            <a:off x="376618" y="1124744"/>
            <a:ext cx="8640960" cy="923330"/>
          </a:xfrm>
          <a:prstGeom prst="rect">
            <a:avLst/>
          </a:prstGeom>
          <a:noFill/>
        </p:spPr>
        <p:txBody>
          <a:bodyPr wrap="square" rtlCol="0">
            <a:spAutoFit/>
          </a:bodyPr>
          <a:lstStyle/>
          <a:p>
            <a:pPr marL="285750" indent="-285750">
              <a:buFont typeface="Wingdings" panose="05000000000000000000" pitchFamily="2" charset="2"/>
              <a:buChar char="ü"/>
            </a:pPr>
            <a:endParaRPr lang="es-CO" dirty="0"/>
          </a:p>
          <a:p>
            <a:endParaRPr lang="es-CO" dirty="0"/>
          </a:p>
          <a:p>
            <a:pPr marL="285750" indent="-285750">
              <a:buFont typeface="Wingdings" panose="05000000000000000000" pitchFamily="2" charset="2"/>
              <a:buChar char="ü"/>
            </a:pPr>
            <a:endParaRPr lang="es-CO" dirty="0"/>
          </a:p>
        </p:txBody>
      </p:sp>
      <p:sp>
        <p:nvSpPr>
          <p:cNvPr id="7" name="CuadroTexto 6"/>
          <p:cNvSpPr txBox="1"/>
          <p:nvPr/>
        </p:nvSpPr>
        <p:spPr>
          <a:xfrm>
            <a:off x="376618" y="1124744"/>
            <a:ext cx="8640960" cy="1200329"/>
          </a:xfrm>
          <a:prstGeom prst="rect">
            <a:avLst/>
          </a:prstGeom>
          <a:noFill/>
        </p:spPr>
        <p:txBody>
          <a:bodyPr wrap="square" rtlCol="0">
            <a:spAutoFit/>
          </a:bodyPr>
          <a:lstStyle/>
          <a:p>
            <a:endParaRPr lang="es-CO" dirty="0"/>
          </a:p>
          <a:p>
            <a:pPr marL="285750" indent="-285750">
              <a:buFont typeface="Wingdings" panose="05000000000000000000" pitchFamily="2" charset="2"/>
              <a:buChar char="ü"/>
            </a:pPr>
            <a:r>
              <a:rPr lang="es-CO" dirty="0">
                <a:solidFill>
                  <a:srgbClr val="00782C"/>
                </a:solidFill>
              </a:rPr>
              <a:t>Realización de 4  encuentros de socialización del proyecto </a:t>
            </a:r>
            <a:endParaRPr lang="es-CO" dirty="0"/>
          </a:p>
          <a:p>
            <a:endParaRPr lang="es-CO" dirty="0"/>
          </a:p>
          <a:p>
            <a:pPr marL="285750" indent="-285750">
              <a:buFont typeface="Wingdings" panose="05000000000000000000" pitchFamily="2" charset="2"/>
              <a:buChar char="ü"/>
            </a:pPr>
            <a:endParaRPr lang="es-CO" dirty="0"/>
          </a:p>
        </p:txBody>
      </p:sp>
      <p:pic>
        <p:nvPicPr>
          <p:cNvPr id="2" name="Imagen 1"/>
          <p:cNvPicPr>
            <a:picLocks noChangeAspect="1"/>
          </p:cNvPicPr>
          <p:nvPr/>
        </p:nvPicPr>
        <p:blipFill>
          <a:blip r:embed="rId2"/>
          <a:stretch>
            <a:fillRect/>
          </a:stretch>
        </p:blipFill>
        <p:spPr>
          <a:xfrm>
            <a:off x="623308" y="2325073"/>
            <a:ext cx="5388851" cy="4034933"/>
          </a:xfrm>
          <a:prstGeom prst="rect">
            <a:avLst/>
          </a:prstGeom>
        </p:spPr>
      </p:pic>
    </p:spTree>
    <p:extLst>
      <p:ext uri="{BB962C8B-B14F-4D97-AF65-F5344CB8AC3E}">
        <p14:creationId xmlns:p14="http://schemas.microsoft.com/office/powerpoint/2010/main" val="97323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a:spLocks noChangeArrowheads="1"/>
          </p:cNvSpPr>
          <p:nvPr/>
        </p:nvSpPr>
        <p:spPr bwMode="auto">
          <a:xfrm>
            <a:off x="0" y="3212976"/>
            <a:ext cx="9144000" cy="769441"/>
          </a:xfrm>
          <a:prstGeom prst="rect">
            <a:avLst/>
          </a:prstGeom>
          <a:solidFill>
            <a:srgbClr val="9CC12B"/>
          </a:solidFill>
          <a:ln w="9525">
            <a:noFill/>
            <a:miter lim="800000"/>
            <a:headEnd/>
            <a:tailEnd/>
          </a:ln>
        </p:spPr>
        <p:txBody>
          <a:bodyPr wrap="square">
            <a:spAutoFit/>
          </a:bodyPr>
          <a:lstStyle/>
          <a:p>
            <a:pPr marL="342900" indent="-342900" algn="ctr">
              <a:defRPr/>
            </a:pPr>
            <a:r>
              <a:rPr lang="es-ES" sz="4400" dirty="0">
                <a:solidFill>
                  <a:schemeClr val="bg1"/>
                </a:solidFill>
                <a:latin typeface="+mj-lt"/>
              </a:rPr>
              <a:t>Guarinosito </a:t>
            </a:r>
          </a:p>
        </p:txBody>
      </p:sp>
    </p:spTree>
    <p:extLst>
      <p:ext uri="{BB962C8B-B14F-4D97-AF65-F5344CB8AC3E}">
        <p14:creationId xmlns:p14="http://schemas.microsoft.com/office/powerpoint/2010/main" val="2062634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Tabla"/>
          <p:cNvGraphicFramePr>
            <a:graphicFrameLocks noGrp="1"/>
          </p:cNvGraphicFramePr>
          <p:nvPr>
            <p:extLst>
              <p:ext uri="{D42A27DB-BD31-4B8C-83A1-F6EECF244321}">
                <p14:modId xmlns:p14="http://schemas.microsoft.com/office/powerpoint/2010/main" val="4071869848"/>
              </p:ext>
            </p:extLst>
          </p:nvPr>
        </p:nvGraphicFramePr>
        <p:xfrm>
          <a:off x="6084168" y="1772816"/>
          <a:ext cx="2687907" cy="1020289"/>
        </p:xfrm>
        <a:graphic>
          <a:graphicData uri="http://schemas.openxmlformats.org/drawingml/2006/table">
            <a:tbl>
              <a:tblPr/>
              <a:tblGrid>
                <a:gridCol w="1115337">
                  <a:extLst>
                    <a:ext uri="{9D8B030D-6E8A-4147-A177-3AD203B41FA5}">
                      <a16:colId xmlns:a16="http://schemas.microsoft.com/office/drawing/2014/main" val="20000"/>
                    </a:ext>
                  </a:extLst>
                </a:gridCol>
                <a:gridCol w="1572570">
                  <a:extLst>
                    <a:ext uri="{9D8B030D-6E8A-4147-A177-3AD203B41FA5}">
                      <a16:colId xmlns:a16="http://schemas.microsoft.com/office/drawing/2014/main" val="20001"/>
                    </a:ext>
                  </a:extLst>
                </a:gridCol>
              </a:tblGrid>
              <a:tr h="709596">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600" b="1" i="0" u="none" strike="noStrike" kern="1200" dirty="0">
                          <a:solidFill>
                            <a:schemeClr val="bg1"/>
                          </a:solidFill>
                          <a:effectLst/>
                          <a:latin typeface="Arial" panose="020B0604020202020204" pitchFamily="34" charset="0"/>
                          <a:ea typeface="+mn-ea"/>
                          <a:cs typeface="Arial" panose="020B0604020202020204" pitchFamily="34" charset="0"/>
                        </a:rPr>
                        <a:t>Actores</a:t>
                      </a:r>
                      <a:r>
                        <a:rPr lang="es-CO" sz="1600" b="1" i="0" u="none" strike="noStrike" kern="1200" baseline="0" dirty="0">
                          <a:solidFill>
                            <a:schemeClr val="bg1"/>
                          </a:solidFill>
                          <a:effectLst/>
                          <a:latin typeface="Arial" panose="020B0604020202020204" pitchFamily="34" charset="0"/>
                          <a:ea typeface="+mn-ea"/>
                          <a:cs typeface="Arial" panose="020B0604020202020204" pitchFamily="34" charset="0"/>
                        </a:rPr>
                        <a:t> Sociales </a:t>
                      </a:r>
                      <a:endParaRPr lang="es-CO" sz="1600" b="1" i="0" u="none" strike="noStrike" kern="1200" dirty="0">
                        <a:solidFill>
                          <a:schemeClr val="bg1"/>
                        </a:solidFill>
                        <a:effectLst/>
                        <a:latin typeface="Arial" panose="020B0604020202020204" pitchFamily="34" charset="0"/>
                        <a:ea typeface="+mn-ea"/>
                        <a:cs typeface="Arial" panose="020B0604020202020204" pitchFamily="34" charset="0"/>
                      </a:endParaRPr>
                    </a:p>
                  </a:txBody>
                  <a:tcPr marL="5893" marR="5893" marT="5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C12B"/>
                    </a:solidFill>
                  </a:tcPr>
                </a:tc>
                <a:tc>
                  <a:txBody>
                    <a:bodyPr/>
                    <a:lstStyle/>
                    <a:p>
                      <a:pPr algn="ctr" fontAlgn="ctr"/>
                      <a:r>
                        <a:rPr lang="es-CO" sz="1600" b="1" i="0" u="none" strike="noStrike" dirty="0">
                          <a:solidFill>
                            <a:schemeClr val="bg1"/>
                          </a:solidFill>
                          <a:effectLst/>
                          <a:latin typeface="Arial" panose="020B0604020202020204" pitchFamily="34" charset="0"/>
                          <a:cs typeface="Arial" panose="020B0604020202020204" pitchFamily="34" charset="0"/>
                        </a:rPr>
                        <a:t>Iniciativas identificadas </a:t>
                      </a:r>
                    </a:p>
                  </a:txBody>
                  <a:tcPr marL="5893" marR="5893" marT="5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CC12B"/>
                    </a:solidFill>
                  </a:tcPr>
                </a:tc>
                <a:extLst>
                  <a:ext uri="{0D108BD9-81ED-4DB2-BD59-A6C34878D82A}">
                    <a16:rowId xmlns:a16="http://schemas.microsoft.com/office/drawing/2014/main" val="10000"/>
                  </a:ext>
                </a:extLst>
              </a:tr>
              <a:tr h="251933">
                <a:tc>
                  <a:txBody>
                    <a:bodyPr/>
                    <a:lstStyle/>
                    <a:p>
                      <a:pPr algn="ctr" fontAlgn="ctr"/>
                      <a:r>
                        <a:rPr lang="es-CO" sz="2000" b="1" i="0" u="none" strike="noStrike" dirty="0">
                          <a:solidFill>
                            <a:srgbClr val="000000"/>
                          </a:solidFill>
                          <a:effectLst/>
                          <a:latin typeface="Arial" panose="020B0604020202020204" pitchFamily="34" charset="0"/>
                          <a:ea typeface="Tahoma" pitchFamily="34" charset="0"/>
                          <a:cs typeface="Arial" panose="020B0604020202020204" pitchFamily="34" charset="0"/>
                        </a:rPr>
                        <a:t>7</a:t>
                      </a:r>
                    </a:p>
                  </a:txBody>
                  <a:tcPr marL="5893" marR="5893" marT="5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2000" b="1" i="0" u="none" strike="noStrike" dirty="0">
                          <a:solidFill>
                            <a:srgbClr val="000000"/>
                          </a:solidFill>
                          <a:effectLst/>
                          <a:latin typeface="Arial" panose="020B0604020202020204" pitchFamily="34" charset="0"/>
                          <a:ea typeface="Tahoma" pitchFamily="34" charset="0"/>
                          <a:cs typeface="Arial" panose="020B0604020202020204" pitchFamily="34" charset="0"/>
                        </a:rPr>
                        <a:t>17</a:t>
                      </a:r>
                    </a:p>
                  </a:txBody>
                  <a:tcPr marL="5893" marR="5893" marT="5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AutoShape 2" descr="Mostrando IMG-20131130-WA006.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AutoShape 4" descr="Mostrando IMG-20131130-WA006.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 name="5 Rectángulo"/>
          <p:cNvSpPr>
            <a:spLocks noChangeArrowheads="1"/>
          </p:cNvSpPr>
          <p:nvPr/>
        </p:nvSpPr>
        <p:spPr bwMode="auto">
          <a:xfrm>
            <a:off x="0" y="0"/>
            <a:ext cx="9144000" cy="707886"/>
          </a:xfrm>
          <a:prstGeom prst="rect">
            <a:avLst/>
          </a:prstGeom>
          <a:solidFill>
            <a:srgbClr val="9CC12B"/>
          </a:solidFill>
          <a:ln w="9525">
            <a:noFill/>
            <a:miter lim="800000"/>
            <a:headEnd/>
            <a:tailEnd/>
          </a:ln>
        </p:spPr>
        <p:txBody>
          <a:bodyPr wrap="square">
            <a:spAutoFit/>
          </a:bodyPr>
          <a:lstStyle/>
          <a:p>
            <a:pPr marL="342900" indent="-342900" algn="ctr">
              <a:defRPr/>
            </a:pPr>
            <a:r>
              <a:rPr lang="es-ES" sz="4000" dirty="0">
                <a:solidFill>
                  <a:schemeClr val="bg1"/>
                </a:solidFill>
                <a:latin typeface="+mj-lt"/>
              </a:rPr>
              <a:t>Identificación  de Actores </a:t>
            </a:r>
          </a:p>
        </p:txBody>
      </p:sp>
      <p:sp>
        <p:nvSpPr>
          <p:cNvPr id="5" name="CuadroTexto 4"/>
          <p:cNvSpPr txBox="1"/>
          <p:nvPr/>
        </p:nvSpPr>
        <p:spPr>
          <a:xfrm>
            <a:off x="460375" y="1124744"/>
            <a:ext cx="5623793" cy="2031325"/>
          </a:xfrm>
          <a:prstGeom prst="rect">
            <a:avLst/>
          </a:prstGeom>
          <a:noFill/>
        </p:spPr>
        <p:txBody>
          <a:bodyPr wrap="square" rtlCol="0">
            <a:spAutoFit/>
          </a:bodyPr>
          <a:lstStyle/>
          <a:p>
            <a:pPr marL="285750" indent="-285750">
              <a:buFont typeface="Wingdings" panose="05000000000000000000" pitchFamily="2" charset="2"/>
              <a:buChar char="ü"/>
            </a:pPr>
            <a:r>
              <a:rPr lang="es-CO" dirty="0">
                <a:solidFill>
                  <a:srgbClr val="00782B"/>
                </a:solidFill>
              </a:rPr>
              <a:t>Junta de Acción Comunal</a:t>
            </a:r>
          </a:p>
          <a:p>
            <a:pPr marL="285750" indent="-285750">
              <a:buFont typeface="Wingdings" panose="05000000000000000000" pitchFamily="2" charset="2"/>
              <a:buChar char="ü"/>
            </a:pPr>
            <a:r>
              <a:rPr lang="es-CO" dirty="0">
                <a:solidFill>
                  <a:srgbClr val="00782B"/>
                </a:solidFill>
              </a:rPr>
              <a:t>Fundación Redes  </a:t>
            </a:r>
          </a:p>
          <a:p>
            <a:pPr marL="285750" indent="-285750">
              <a:buFont typeface="Wingdings" panose="05000000000000000000" pitchFamily="2" charset="2"/>
              <a:buChar char="ü"/>
            </a:pPr>
            <a:r>
              <a:rPr lang="es-CO" dirty="0">
                <a:solidFill>
                  <a:srgbClr val="00782B"/>
                </a:solidFill>
              </a:rPr>
              <a:t>Colegio </a:t>
            </a:r>
          </a:p>
          <a:p>
            <a:pPr marL="285750" indent="-285750">
              <a:buFont typeface="Wingdings" panose="05000000000000000000" pitchFamily="2" charset="2"/>
              <a:buChar char="ü"/>
            </a:pPr>
            <a:r>
              <a:rPr lang="es-CO" dirty="0">
                <a:solidFill>
                  <a:srgbClr val="00782B"/>
                </a:solidFill>
              </a:rPr>
              <a:t>Policía Nacional </a:t>
            </a:r>
          </a:p>
          <a:p>
            <a:pPr marL="285750" indent="-285750">
              <a:buFont typeface="Wingdings" panose="05000000000000000000" pitchFamily="2" charset="2"/>
              <a:buChar char="ü"/>
            </a:pPr>
            <a:r>
              <a:rPr lang="es-CO" dirty="0">
                <a:solidFill>
                  <a:srgbClr val="00782B"/>
                </a:solidFill>
              </a:rPr>
              <a:t>Cooperativa de pescadores </a:t>
            </a:r>
          </a:p>
          <a:p>
            <a:pPr marL="285750" indent="-285750">
              <a:buFont typeface="Wingdings" panose="05000000000000000000" pitchFamily="2" charset="2"/>
              <a:buChar char="ü"/>
            </a:pPr>
            <a:r>
              <a:rPr lang="es-CO" dirty="0">
                <a:solidFill>
                  <a:srgbClr val="00782B"/>
                </a:solidFill>
              </a:rPr>
              <a:t>Asociación de pescadores</a:t>
            </a:r>
          </a:p>
          <a:p>
            <a:pPr marL="285750" indent="-285750">
              <a:buFont typeface="Wingdings" panose="05000000000000000000" pitchFamily="2" charset="2"/>
              <a:buChar char="ü"/>
            </a:pPr>
            <a:r>
              <a:rPr lang="es-CO" dirty="0">
                <a:solidFill>
                  <a:srgbClr val="00782B"/>
                </a:solidFill>
              </a:rPr>
              <a:t>Comunidad afro  </a:t>
            </a:r>
          </a:p>
        </p:txBody>
      </p:sp>
      <p:pic>
        <p:nvPicPr>
          <p:cNvPr id="6" name="Imagen 5"/>
          <p:cNvPicPr>
            <a:picLocks noChangeAspect="1"/>
          </p:cNvPicPr>
          <p:nvPr/>
        </p:nvPicPr>
        <p:blipFill>
          <a:blip r:embed="rId2"/>
          <a:stretch>
            <a:fillRect/>
          </a:stretch>
        </p:blipFill>
        <p:spPr>
          <a:xfrm>
            <a:off x="827584" y="3284984"/>
            <a:ext cx="4032448" cy="3276600"/>
          </a:xfrm>
          <a:prstGeom prst="rect">
            <a:avLst/>
          </a:prstGeom>
        </p:spPr>
      </p:pic>
    </p:spTree>
    <p:extLst>
      <p:ext uri="{BB962C8B-B14F-4D97-AF65-F5344CB8AC3E}">
        <p14:creationId xmlns:p14="http://schemas.microsoft.com/office/powerpoint/2010/main" val="13564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a:spLocks noChangeArrowheads="1"/>
          </p:cNvSpPr>
          <p:nvPr/>
        </p:nvSpPr>
        <p:spPr bwMode="auto">
          <a:xfrm>
            <a:off x="0" y="-18876"/>
            <a:ext cx="9144000" cy="584775"/>
          </a:xfrm>
          <a:prstGeom prst="rect">
            <a:avLst/>
          </a:prstGeom>
          <a:noFill/>
          <a:ln w="9525">
            <a:noFill/>
            <a:miter lim="800000"/>
            <a:headEnd/>
            <a:tailEnd/>
          </a:ln>
        </p:spPr>
        <p:txBody>
          <a:bodyPr wrap="square">
            <a:spAutoFit/>
          </a:bodyPr>
          <a:lstStyle/>
          <a:p>
            <a:pPr marL="342900" indent="-342900" algn="ctr">
              <a:defRPr/>
            </a:pPr>
            <a:r>
              <a:rPr lang="es-CO" sz="3200" b="1" dirty="0">
                <a:solidFill>
                  <a:srgbClr val="00782C"/>
                </a:solidFill>
                <a:latin typeface="+mj-lt"/>
              </a:rPr>
              <a:t>Logros  empresariales  </a:t>
            </a:r>
            <a:endParaRPr lang="es-ES" sz="2800" dirty="0">
              <a:solidFill>
                <a:srgbClr val="00782C"/>
              </a:solidFill>
              <a:latin typeface="+mj-lt"/>
            </a:endParaRPr>
          </a:p>
        </p:txBody>
      </p:sp>
      <p:sp>
        <p:nvSpPr>
          <p:cNvPr id="4" name="3 Rectángulo"/>
          <p:cNvSpPr/>
          <p:nvPr/>
        </p:nvSpPr>
        <p:spPr>
          <a:xfrm>
            <a:off x="48751" y="692697"/>
            <a:ext cx="4545222" cy="4478149"/>
          </a:xfrm>
          <a:prstGeom prst="rect">
            <a:avLst/>
          </a:prstGeom>
          <a:solidFill>
            <a:srgbClr val="9CC12B"/>
          </a:solidFill>
        </p:spPr>
        <p:style>
          <a:lnRef idx="3">
            <a:schemeClr val="lt1"/>
          </a:lnRef>
          <a:fillRef idx="1">
            <a:schemeClr val="dk1"/>
          </a:fillRef>
          <a:effectRef idx="1">
            <a:schemeClr val="dk1"/>
          </a:effectRef>
          <a:fontRef idx="minor">
            <a:schemeClr val="lt1"/>
          </a:fontRef>
        </p:style>
        <p:txBody>
          <a:bodyPr wrap="square">
            <a:spAutoFit/>
          </a:bodyPr>
          <a:lstStyle/>
          <a:p>
            <a:pPr marL="285750" indent="-285750" algn="just">
              <a:buFont typeface="Wingdings" panose="05000000000000000000" pitchFamily="2" charset="2"/>
              <a:buChar char="ü"/>
            </a:pPr>
            <a:r>
              <a:rPr lang="es-CO" sz="1500" dirty="0">
                <a:latin typeface="Arial" panose="020B0604020202020204" pitchFamily="34" charset="0"/>
                <a:ea typeface="Tahoma" panose="020B0604030504040204" pitchFamily="34" charset="0"/>
                <a:cs typeface="Arial" panose="020B0604020202020204" pitchFamily="34" charset="0"/>
              </a:rPr>
              <a:t>El proyecto ha logrado que los actores identificados en los territorios  del  Municipio de la Dorada permitan  el involucramiento  de la empresa en sus acciones de tipo formativo y comunitario  como una consecuencia de  la generación de confianza  mutua. </a:t>
            </a:r>
            <a:endParaRPr lang="es-ES_tradnl" sz="1500" dirty="0">
              <a:latin typeface="Arial" panose="020B0604020202020204" pitchFamily="34" charset="0"/>
              <a:ea typeface="Tahoma" panose="020B0604030504040204" pitchFamily="34" charset="0"/>
              <a:cs typeface="Arial" panose="020B0604020202020204" pitchFamily="34" charset="0"/>
            </a:endParaRPr>
          </a:p>
          <a:p>
            <a:pPr algn="just"/>
            <a:r>
              <a:rPr lang="es-CO" sz="1500" dirty="0">
                <a:latin typeface="Arial" panose="020B0604020202020204" pitchFamily="34" charset="0"/>
                <a:ea typeface="Tahoma" panose="020B0604030504040204" pitchFamily="34" charset="0"/>
                <a:cs typeface="Arial" panose="020B0604020202020204" pitchFamily="34" charset="0"/>
              </a:rPr>
              <a:t> </a:t>
            </a:r>
            <a:endParaRPr lang="es-ES_tradnl" sz="1500" dirty="0">
              <a:latin typeface="Arial" panose="020B0604020202020204" pitchFamily="34" charset="0"/>
              <a:ea typeface="Tahoma" panose="020B0604030504040204" pitchFamily="34" charset="0"/>
              <a:cs typeface="Arial" panose="020B0604020202020204" pitchFamily="34" charset="0"/>
            </a:endParaRPr>
          </a:p>
          <a:p>
            <a:pPr marL="285750" lvl="0" indent="-285750" algn="just">
              <a:buFont typeface="Wingdings" charset="2"/>
              <a:buChar char="ü"/>
            </a:pPr>
            <a:r>
              <a:rPr lang="es-CO" sz="1500" dirty="0">
                <a:latin typeface="Arial" panose="020B0604020202020204" pitchFamily="34" charset="0"/>
                <a:ea typeface="Tahoma" panose="020B0604030504040204" pitchFamily="34" charset="0"/>
                <a:cs typeface="Arial" panose="020B0604020202020204" pitchFamily="34" charset="0"/>
              </a:rPr>
              <a:t>Se ha logrado posicionar la empresa como un actor comprometido con el desarrollo comunitario,  apalancando  las iniciativas de las organizaciones desde lo técnico, lo metodológico y el relacionamiento con otras organizaciones e instituciones.</a:t>
            </a:r>
          </a:p>
          <a:p>
            <a:pPr lvl="0" algn="just"/>
            <a:endParaRPr lang="es-CO" sz="1500" dirty="0">
              <a:latin typeface="Arial" panose="020B0604020202020204" pitchFamily="34" charset="0"/>
              <a:cs typeface="Arial" panose="020B0604020202020204" pitchFamily="34" charset="0"/>
            </a:endParaRPr>
          </a:p>
          <a:p>
            <a:pPr marL="285750" indent="-285750" algn="just">
              <a:buFont typeface="Wingdings" charset="2"/>
              <a:buChar char="ü"/>
            </a:pPr>
            <a:r>
              <a:rPr lang="es-CO" sz="1500" dirty="0">
                <a:latin typeface="Arial" panose="020B0604020202020204" pitchFamily="34" charset="0"/>
                <a:cs typeface="Arial" panose="020B0604020202020204" pitchFamily="34" charset="0"/>
              </a:rPr>
              <a:t>Ser reconocido como una Buena Practica por transparencia por Colombia.</a:t>
            </a:r>
          </a:p>
          <a:p>
            <a:pPr marL="285750" indent="-285750" algn="just">
              <a:buFont typeface="Wingdings" charset="2"/>
              <a:buChar char="ü"/>
            </a:pPr>
            <a:endParaRPr lang="es-CO" sz="1500" b="1" dirty="0">
              <a:latin typeface="Arial" panose="020B0604020202020204" pitchFamily="34" charset="0"/>
              <a:cs typeface="Arial" panose="020B0604020202020204" pitchFamily="34" charset="0"/>
            </a:endParaRPr>
          </a:p>
          <a:p>
            <a:pPr marL="285750" indent="-285750" algn="just">
              <a:buFont typeface="Wingdings" charset="2"/>
              <a:buChar char="ü"/>
            </a:pPr>
            <a:endParaRPr lang="es-CO" sz="1500" b="1" dirty="0">
              <a:latin typeface="Arial" panose="020B0604020202020204" pitchFamily="34" charset="0"/>
              <a:cs typeface="Arial" panose="020B0604020202020204" pitchFamily="34" charset="0"/>
            </a:endParaRPr>
          </a:p>
          <a:p>
            <a:pPr marL="285750" indent="-285750" algn="just">
              <a:buFont typeface="Wingdings" charset="2"/>
              <a:buChar char="ü"/>
            </a:pPr>
            <a:endParaRPr lang="es-CO" sz="150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92697"/>
            <a:ext cx="4176464"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89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640955"/>
            <a:ext cx="4305391" cy="5186035"/>
          </a:xfrm>
          <a:prstGeom prst="rect">
            <a:avLst/>
          </a:prstGeom>
          <a:solidFill>
            <a:srgbClr val="9CC12B"/>
          </a:solidFill>
        </p:spPr>
        <p:style>
          <a:lnRef idx="3">
            <a:schemeClr val="lt1"/>
          </a:lnRef>
          <a:fillRef idx="1">
            <a:schemeClr val="dk1"/>
          </a:fillRef>
          <a:effectRef idx="1">
            <a:schemeClr val="dk1"/>
          </a:effectRef>
          <a:fontRef idx="minor">
            <a:schemeClr val="lt1"/>
          </a:fontRef>
        </p:style>
        <p:txBody>
          <a:bodyPr wrap="square">
            <a:spAutoFit/>
          </a:bodyPr>
          <a:lstStyle/>
          <a:p>
            <a:pPr lvl="0" algn="just"/>
            <a:endParaRPr lang="es-CO" sz="1400" dirty="0">
              <a:latin typeface="Tahoma" panose="020B0604030504040204" pitchFamily="34" charset="0"/>
              <a:ea typeface="Tahoma" panose="020B0604030504040204" pitchFamily="34" charset="0"/>
              <a:cs typeface="Tahoma" panose="020B0604030504040204" pitchFamily="34" charset="0"/>
            </a:endParaRPr>
          </a:p>
          <a:p>
            <a:pPr marL="285750" lvl="0" indent="-285750" algn="just">
              <a:buFont typeface="Wingdings" panose="05000000000000000000" pitchFamily="2" charset="2"/>
              <a:buChar char="ü"/>
            </a:pPr>
            <a:r>
              <a:rPr lang="es-CO" sz="1500" dirty="0">
                <a:latin typeface="Arial" panose="020B0604020202020204" pitchFamily="34" charset="0"/>
                <a:ea typeface="Tahoma" panose="020B0604030504040204" pitchFamily="34" charset="0"/>
                <a:cs typeface="Arial" panose="020B0604020202020204" pitchFamily="34" charset="0"/>
              </a:rPr>
              <a:t>Se  ha logrado  que los actores sociales  pongan recursos de carácter logístico y humano  a disposición de las acciones de formación integración  y proyección comunitaria   que se desarrollan en los nodos de perdidas  </a:t>
            </a:r>
          </a:p>
          <a:p>
            <a:pPr algn="just"/>
            <a:r>
              <a:rPr lang="es-CO" sz="1500" dirty="0">
                <a:latin typeface="Arial" panose="020B0604020202020204" pitchFamily="34" charset="0"/>
                <a:ea typeface="Tahoma" panose="020B0604030504040204" pitchFamily="34" charset="0"/>
                <a:cs typeface="Arial" panose="020B0604020202020204" pitchFamily="34" charset="0"/>
              </a:rPr>
              <a:t> </a:t>
            </a:r>
          </a:p>
          <a:p>
            <a:pPr marL="285750" lvl="0" indent="-285750" algn="just">
              <a:buFont typeface="Wingdings" panose="05000000000000000000" pitchFamily="2" charset="2"/>
              <a:buChar char="ü"/>
            </a:pPr>
            <a:r>
              <a:rPr lang="es-CO" sz="1500" dirty="0">
                <a:latin typeface="Arial" panose="020B0604020202020204" pitchFamily="34" charset="0"/>
                <a:ea typeface="Tahoma" panose="020B0604030504040204" pitchFamily="34" charset="0"/>
                <a:cs typeface="Arial" panose="020B0604020202020204" pitchFamily="34" charset="0"/>
              </a:rPr>
              <a:t>Los actores sociales  con quienes  se ha desarrollado el trabajo visibilizan con sus beneficiarios, vecinos  y población en general las acciones que desarrolla la empresa  desde la parte social, entienden y ayudan a facilitar las acciones técnicas  y defienden la empresa </a:t>
            </a:r>
          </a:p>
          <a:p>
            <a:r>
              <a:rPr lang="es-CO" sz="1500" dirty="0">
                <a:latin typeface="Arial" panose="020B0604020202020204" pitchFamily="34" charset="0"/>
                <a:ea typeface="Tahoma" panose="020B0604030504040204" pitchFamily="34" charset="0"/>
                <a:cs typeface="Arial" panose="020B0604020202020204" pitchFamily="34" charset="0"/>
              </a:rPr>
              <a:t> </a:t>
            </a:r>
          </a:p>
          <a:p>
            <a:pPr marL="285750" lvl="0" indent="-285750" algn="just">
              <a:buFont typeface="Wingdings" panose="05000000000000000000" pitchFamily="2" charset="2"/>
              <a:buChar char="ü"/>
            </a:pPr>
            <a:r>
              <a:rPr lang="es-CO" sz="1500" dirty="0">
                <a:latin typeface="Arial" panose="020B0604020202020204" pitchFamily="34" charset="0"/>
                <a:ea typeface="Tahoma" panose="020B0604030504040204" pitchFamily="34" charset="0"/>
                <a:cs typeface="Arial" panose="020B0604020202020204" pitchFamily="34" charset="0"/>
              </a:rPr>
              <a:t>Se han mejorado  las relaciones con el Concejo Municipal y los  medios de Comunicación lo que facilita las acciones técnicas y comerciales de la Empresa en el Municipio de La  Dorada especialmente.</a:t>
            </a:r>
          </a:p>
          <a:p>
            <a:pPr marL="285750" lvl="0" indent="-285750" algn="just">
              <a:buFont typeface="Wingdings" panose="05000000000000000000" pitchFamily="2" charset="2"/>
              <a:buChar char="ü"/>
            </a:pPr>
            <a:endParaRPr lang="es-CO" sz="1700" dirty="0">
              <a:latin typeface="+mj-lt"/>
            </a:endParaRPr>
          </a:p>
        </p:txBody>
      </p:sp>
      <p:sp>
        <p:nvSpPr>
          <p:cNvPr id="5" name="4 Rectángulo"/>
          <p:cNvSpPr>
            <a:spLocks noChangeArrowheads="1"/>
          </p:cNvSpPr>
          <p:nvPr/>
        </p:nvSpPr>
        <p:spPr bwMode="auto">
          <a:xfrm>
            <a:off x="0" y="-18876"/>
            <a:ext cx="9144000" cy="584775"/>
          </a:xfrm>
          <a:prstGeom prst="rect">
            <a:avLst/>
          </a:prstGeom>
          <a:noFill/>
          <a:ln w="9525">
            <a:noFill/>
            <a:miter lim="800000"/>
            <a:headEnd/>
            <a:tailEnd/>
          </a:ln>
        </p:spPr>
        <p:txBody>
          <a:bodyPr wrap="square">
            <a:spAutoFit/>
          </a:bodyPr>
          <a:lstStyle/>
          <a:p>
            <a:pPr marL="342900" indent="-342900" algn="ctr">
              <a:defRPr/>
            </a:pPr>
            <a:r>
              <a:rPr lang="es-CO" sz="3200" b="1" dirty="0">
                <a:solidFill>
                  <a:srgbClr val="00782C"/>
                </a:solidFill>
                <a:latin typeface="+mj-lt"/>
              </a:rPr>
              <a:t>Logros  empresariales  </a:t>
            </a:r>
            <a:endParaRPr lang="es-ES" sz="2800" dirty="0">
              <a:solidFill>
                <a:srgbClr val="00782C"/>
              </a:solidFill>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733" y="665461"/>
            <a:ext cx="4429125" cy="519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021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Estudios y Acciones Emprendidas</a:t>
            </a:r>
            <a:endParaRPr lang="es-ES" sz="2800" dirty="0">
              <a:solidFill>
                <a:schemeClr val="bg1"/>
              </a:solidFill>
              <a:latin typeface="+mj-lt"/>
            </a:endParaRPr>
          </a:p>
        </p:txBody>
      </p:sp>
      <p:sp>
        <p:nvSpPr>
          <p:cNvPr id="32" name="31 CuadroTexto"/>
          <p:cNvSpPr txBox="1"/>
          <p:nvPr/>
        </p:nvSpPr>
        <p:spPr>
          <a:xfrm>
            <a:off x="467544" y="1780225"/>
            <a:ext cx="3780420" cy="4478149"/>
          </a:xfrm>
          <a:prstGeom prst="rect">
            <a:avLst/>
          </a:prstGeom>
          <a:noFill/>
        </p:spPr>
        <p:txBody>
          <a:bodyPr wrap="square" rtlCol="0">
            <a:spAutoFit/>
          </a:bodyPr>
          <a:lstStyle/>
          <a:p>
            <a:pPr marL="285750" indent="-285750" algn="just">
              <a:buFont typeface="Arial" panose="020B0604020202020204" pitchFamily="34" charset="0"/>
              <a:buChar char="•"/>
            </a:pPr>
            <a:r>
              <a:rPr lang="es-ES" sz="1500" dirty="0"/>
              <a:t>Situación socio-demográfica y cultural de los clientes que recurren a prácticas no legales de acceso al servicio público de energía. (2010).</a:t>
            </a:r>
          </a:p>
          <a:p>
            <a:pPr marL="285750" indent="-285750" algn="just">
              <a:buFont typeface="Arial" panose="020B0604020202020204" pitchFamily="34" charset="0"/>
              <a:buChar char="•"/>
            </a:pPr>
            <a:endParaRPr lang="es-ES" sz="1500" dirty="0"/>
          </a:p>
          <a:p>
            <a:pPr marL="285750" indent="-285750" algn="just">
              <a:buFont typeface="Arial" panose="020B0604020202020204" pitchFamily="34" charset="0"/>
              <a:buChar char="•"/>
            </a:pPr>
            <a:r>
              <a:rPr lang="es-ES" sz="1500" dirty="0"/>
              <a:t>Características y factores que determinan la reincidencia del uso  ilegal del servicio de energía  en  36 barrios  donde CHEC presta el servicio (2011).</a:t>
            </a:r>
          </a:p>
          <a:p>
            <a:pPr marL="285750" indent="-285750" algn="just">
              <a:buFont typeface="Arial" panose="020B0604020202020204" pitchFamily="34" charset="0"/>
              <a:buChar char="•"/>
            </a:pPr>
            <a:endParaRPr lang="es-ES" sz="1500" dirty="0"/>
          </a:p>
          <a:p>
            <a:pPr marL="285750" indent="-285750" algn="just">
              <a:buFont typeface="Arial" panose="020B0604020202020204" pitchFamily="34" charset="0"/>
              <a:buChar char="•"/>
            </a:pPr>
            <a:r>
              <a:rPr lang="es-ES" sz="1500" dirty="0"/>
              <a:t>Encuesta de satisfacción de Clientes CIER (2010-2012).</a:t>
            </a:r>
          </a:p>
          <a:p>
            <a:pPr marL="285750" indent="-285750" algn="just">
              <a:buFont typeface="Arial" panose="020B0604020202020204" pitchFamily="34" charset="0"/>
              <a:buChar char="•"/>
            </a:pPr>
            <a:endParaRPr lang="es-ES" sz="1500" dirty="0"/>
          </a:p>
          <a:p>
            <a:pPr marL="285750" indent="-285750" algn="just">
              <a:buFont typeface="Arial" panose="020B0604020202020204" pitchFamily="34" charset="0"/>
              <a:buChar char="•"/>
            </a:pPr>
            <a:r>
              <a:rPr lang="es-ES" sz="1500" dirty="0"/>
              <a:t>Encuesta de satisfacción Voz del Cliente (2010-2012).</a:t>
            </a:r>
          </a:p>
          <a:p>
            <a:pPr marL="285750" indent="-285750" algn="just">
              <a:buFont typeface="Arial" panose="020B0604020202020204" pitchFamily="34" charset="0"/>
              <a:buChar char="•"/>
            </a:pPr>
            <a:endParaRPr lang="es-ES" sz="1500" dirty="0"/>
          </a:p>
          <a:p>
            <a:pPr marL="285750" indent="-285750" algn="just">
              <a:buFont typeface="Arial" panose="020B0604020202020204" pitchFamily="34" charset="0"/>
              <a:buChar char="•"/>
            </a:pPr>
            <a:r>
              <a:rPr lang="es-ES" sz="1500" dirty="0"/>
              <a:t>Campaña cultura de la legalidad (2012).</a:t>
            </a:r>
          </a:p>
        </p:txBody>
      </p:sp>
      <p:sp>
        <p:nvSpPr>
          <p:cNvPr id="31" name="30 CuadroTexto"/>
          <p:cNvSpPr txBox="1"/>
          <p:nvPr/>
        </p:nvSpPr>
        <p:spPr>
          <a:xfrm>
            <a:off x="2195736" y="1124744"/>
            <a:ext cx="1584176" cy="369332"/>
          </a:xfrm>
          <a:prstGeom prst="rect">
            <a:avLst/>
          </a:prstGeom>
          <a:noFill/>
        </p:spPr>
        <p:txBody>
          <a:bodyPr wrap="square" rtlCol="0">
            <a:spAutoFit/>
          </a:bodyPr>
          <a:lstStyle/>
          <a:p>
            <a:pPr algn="ctr"/>
            <a:r>
              <a:rPr lang="es-CO" b="1" dirty="0">
                <a:solidFill>
                  <a:srgbClr val="00782B"/>
                </a:solidFill>
              </a:rPr>
              <a:t>ESTUDIOS</a:t>
            </a:r>
          </a:p>
        </p:txBody>
      </p:sp>
      <p:sp>
        <p:nvSpPr>
          <p:cNvPr id="34" name="33 CuadroTexto"/>
          <p:cNvSpPr txBox="1"/>
          <p:nvPr/>
        </p:nvSpPr>
        <p:spPr>
          <a:xfrm>
            <a:off x="5220072" y="1124744"/>
            <a:ext cx="3384376" cy="369332"/>
          </a:xfrm>
          <a:prstGeom prst="rect">
            <a:avLst/>
          </a:prstGeom>
          <a:noFill/>
        </p:spPr>
        <p:txBody>
          <a:bodyPr wrap="square" rtlCol="0">
            <a:spAutoFit/>
          </a:bodyPr>
          <a:lstStyle/>
          <a:p>
            <a:pPr algn="ctr"/>
            <a:r>
              <a:rPr lang="es-CO" b="1" dirty="0">
                <a:solidFill>
                  <a:srgbClr val="00782B"/>
                </a:solidFill>
              </a:rPr>
              <a:t>ACCIONES</a:t>
            </a:r>
          </a:p>
        </p:txBody>
      </p:sp>
      <p:sp>
        <p:nvSpPr>
          <p:cNvPr id="35" name="34 CuadroTexto"/>
          <p:cNvSpPr txBox="1"/>
          <p:nvPr/>
        </p:nvSpPr>
        <p:spPr>
          <a:xfrm>
            <a:off x="4584343" y="1849475"/>
            <a:ext cx="4176464" cy="4247317"/>
          </a:xfrm>
          <a:prstGeom prst="rect">
            <a:avLst/>
          </a:prstGeom>
          <a:noFill/>
        </p:spPr>
        <p:txBody>
          <a:bodyPr wrap="square" rtlCol="0">
            <a:spAutoFit/>
          </a:bodyPr>
          <a:lstStyle/>
          <a:p>
            <a:pPr marL="285750" lvl="0" indent="-285750" algn="just">
              <a:buFont typeface="Arial" panose="020B0604020202020204" pitchFamily="34" charset="0"/>
              <a:buChar char="•"/>
            </a:pPr>
            <a:r>
              <a:rPr lang="es-CO" sz="1500" dirty="0"/>
              <a:t>Proyecto de Remodelación de Redes PRR 2004 - 2007 se ejecutó el en el cual se invirtieron 51.172 millones de pesos y se obtuvo una reducción de pérdidas de energía de 120,31 </a:t>
            </a:r>
            <a:r>
              <a:rPr lang="es-CO" sz="1500" dirty="0" err="1"/>
              <a:t>Gwh</a:t>
            </a:r>
            <a:r>
              <a:rPr lang="es-CO" sz="1500" dirty="0"/>
              <a:t>-año. </a:t>
            </a:r>
          </a:p>
          <a:p>
            <a:pPr marL="285750" lvl="0" indent="-285750" algn="just">
              <a:buFont typeface="Arial" panose="020B0604020202020204" pitchFamily="34" charset="0"/>
              <a:buChar char="•"/>
            </a:pPr>
            <a:endParaRPr lang="es-CO" sz="1500" dirty="0"/>
          </a:p>
          <a:p>
            <a:pPr marL="285750" lvl="0" indent="-285750" algn="just">
              <a:buFont typeface="Arial" panose="020B0604020202020204" pitchFamily="34" charset="0"/>
              <a:buChar char="•"/>
            </a:pPr>
            <a:r>
              <a:rPr lang="es-CO" sz="1500" dirty="0"/>
              <a:t>Control de pérdidas de energía a través del contrato integral y ejecuta el proyecto de remodelación y reposición de redes de media y baja tensión. </a:t>
            </a:r>
          </a:p>
          <a:p>
            <a:pPr marL="285750" lvl="0" indent="-285750" algn="just">
              <a:buFont typeface="Arial" panose="020B0604020202020204" pitchFamily="34" charset="0"/>
              <a:buChar char="•"/>
            </a:pPr>
            <a:endParaRPr lang="es-CO" sz="1500" dirty="0"/>
          </a:p>
          <a:p>
            <a:pPr marL="285750" lvl="0" indent="-285750" algn="just">
              <a:buFont typeface="Arial" panose="020B0604020202020204" pitchFamily="34" charset="0"/>
              <a:buChar char="•"/>
            </a:pPr>
            <a:r>
              <a:rPr lang="es-CO" sz="1500" dirty="0"/>
              <a:t>El PRR2 (Proyecto de Remodelación de Redes 2) con una inversión de 28,737 millones de pesos para una reducción de pérdidas de 29,4 </a:t>
            </a:r>
            <a:r>
              <a:rPr lang="es-CO" sz="1500" dirty="0" err="1"/>
              <a:t>GWh</a:t>
            </a:r>
            <a:r>
              <a:rPr lang="es-CO" sz="1500" dirty="0"/>
              <a:t> – año.</a:t>
            </a:r>
          </a:p>
          <a:p>
            <a:pPr marL="285750" lvl="0" indent="-285750" algn="just">
              <a:buFont typeface="Arial" panose="020B0604020202020204" pitchFamily="34" charset="0"/>
              <a:buChar char="•"/>
            </a:pPr>
            <a:endParaRPr lang="es-CO" sz="1500" dirty="0"/>
          </a:p>
          <a:p>
            <a:pPr marL="285750" lvl="0" indent="-285750" algn="just">
              <a:buFont typeface="Arial" panose="020B0604020202020204" pitchFamily="34" charset="0"/>
              <a:buChar char="•"/>
            </a:pPr>
            <a:r>
              <a:rPr lang="es-CO" sz="1500" dirty="0"/>
              <a:t>Acompañamiento social en acciones de viabilización. (2004 a hoy)</a:t>
            </a:r>
            <a:endParaRPr lang="es-ES" sz="1500" dirty="0"/>
          </a:p>
        </p:txBody>
      </p:sp>
      <p:pic>
        <p:nvPicPr>
          <p:cNvPr id="1028" name="Picture 4" descr="https://www.davivienda.com/wps/wcm/connect/6dc41825-153d-4d52-b665-854e95dbcca0/ima1.jpg?MOD=AJPERES&amp;CACHEID=6dc41825-153d-4d52-b665-854e95dbcca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853298"/>
            <a:ext cx="1216901" cy="901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C:\Doc_vitales\Comunicaciones VIT\BANCO DE IMAGENES\ZONA ORIENTE\REMODELACION REDES (URBANO)\DSC000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692696"/>
            <a:ext cx="792088" cy="1056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843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044" y="682984"/>
            <a:ext cx="4347494" cy="1830524"/>
          </a:xfrm>
          <a:prstGeom prst="rect">
            <a:avLst/>
          </a:prstGeom>
        </p:spPr>
      </p:pic>
      <p:pic>
        <p:nvPicPr>
          <p:cNvPr id="2" name="Imagen 1" descr="Sin títul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770" y="3245097"/>
            <a:ext cx="4552462" cy="465502"/>
          </a:xfrm>
          <a:prstGeom prst="rect">
            <a:avLst/>
          </a:prstGeom>
        </p:spPr>
      </p:pic>
      <p:pic>
        <p:nvPicPr>
          <p:cNvPr id="5" name="Imagen 4" descr="imagen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 y="4797152"/>
            <a:ext cx="9115425" cy="1447800"/>
          </a:xfrm>
          <a:prstGeom prst="rect">
            <a:avLst/>
          </a:prstGeom>
        </p:spPr>
      </p:pic>
    </p:spTree>
    <p:extLst>
      <p:ext uri="{BB962C8B-B14F-4D97-AF65-F5344CB8AC3E}">
        <p14:creationId xmlns:p14="http://schemas.microsoft.com/office/powerpoint/2010/main" val="968199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Acciones Emprendidas con otras empresas.</a:t>
            </a:r>
            <a:endParaRPr lang="es-ES" sz="2800" dirty="0">
              <a:solidFill>
                <a:schemeClr val="bg1"/>
              </a:solidFill>
              <a:latin typeface="+mj-lt"/>
            </a:endParaRPr>
          </a:p>
        </p:txBody>
      </p:sp>
      <p:sp>
        <p:nvSpPr>
          <p:cNvPr id="34" name="33 CuadroTexto"/>
          <p:cNvSpPr txBox="1"/>
          <p:nvPr/>
        </p:nvSpPr>
        <p:spPr>
          <a:xfrm>
            <a:off x="876312" y="700139"/>
            <a:ext cx="5135848" cy="1200329"/>
          </a:xfrm>
          <a:prstGeom prst="rect">
            <a:avLst/>
          </a:prstGeom>
          <a:noFill/>
        </p:spPr>
        <p:txBody>
          <a:bodyPr wrap="square" rtlCol="0">
            <a:spAutoFit/>
          </a:bodyPr>
          <a:lstStyle/>
          <a:p>
            <a:pPr algn="ctr"/>
            <a:r>
              <a:rPr lang="es-CO" b="1" dirty="0">
                <a:solidFill>
                  <a:srgbClr val="00782B"/>
                </a:solidFill>
              </a:rPr>
              <a:t>ALIANZA CONTRA HECHOS QUE AFECTAN LA PRESTACIÓN DE SERVICIOS PÚBLICOS Y TELECOMUNICACIONES EN EL EJE CAFETERO</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960" y="5517232"/>
            <a:ext cx="4824536" cy="929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700139"/>
            <a:ext cx="1597149" cy="1349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83960" y="2204864"/>
            <a:ext cx="7976079" cy="3785652"/>
          </a:xfrm>
          <a:prstGeom prst="rect">
            <a:avLst/>
          </a:prstGeom>
          <a:noFill/>
        </p:spPr>
        <p:txBody>
          <a:bodyPr wrap="square" rtlCol="0">
            <a:spAutoFit/>
          </a:bodyPr>
          <a:lstStyle/>
          <a:p>
            <a:pPr marL="285750" lvl="0" indent="-285750" algn="just">
              <a:spcAft>
                <a:spcPts val="600"/>
              </a:spcAft>
              <a:buFont typeface="Arial" panose="020B0604020202020204" pitchFamily="34" charset="0"/>
              <a:buChar char="•"/>
            </a:pPr>
            <a:r>
              <a:rPr lang="es-CO" sz="1600" dirty="0">
                <a:latin typeface="+mn-lt"/>
              </a:rPr>
              <a:t>Conformación y funcionamiento de la Alianza en la que participan las empresas de servicios y telecomunicaciones del eje cafetero, Policía y Fiscalía.</a:t>
            </a:r>
          </a:p>
          <a:p>
            <a:pPr marL="285750" lvl="0" indent="-285750" algn="just">
              <a:spcAft>
                <a:spcPts val="600"/>
              </a:spcAft>
              <a:buFont typeface="Arial" panose="020B0604020202020204" pitchFamily="34" charset="0"/>
              <a:buChar char="•"/>
            </a:pPr>
            <a:r>
              <a:rPr lang="es-CO" sz="1600" dirty="0">
                <a:latin typeface="+mn-lt"/>
              </a:rPr>
              <a:t>Visitas a chatarreros de municipios de Manizales y municipios vecinos, logrando </a:t>
            </a:r>
            <a:r>
              <a:rPr lang="es-CO" sz="1600" dirty="0">
                <a:solidFill>
                  <a:schemeClr val="dk1"/>
                </a:solidFill>
                <a:latin typeface="+mn-lt"/>
              </a:rPr>
              <a:t>incautación y recuperación de material representado en cobre y cableado.</a:t>
            </a:r>
            <a:endParaRPr lang="es-CO" sz="1600" dirty="0">
              <a:latin typeface="+mn-lt"/>
            </a:endParaRPr>
          </a:p>
          <a:p>
            <a:pPr marL="285750" indent="-285750" algn="just">
              <a:spcAft>
                <a:spcPts val="600"/>
              </a:spcAft>
              <a:buFont typeface="Arial" panose="020B0604020202020204" pitchFamily="34" charset="0"/>
              <a:buChar char="•"/>
            </a:pPr>
            <a:r>
              <a:rPr lang="es-CO" sz="1600" dirty="0">
                <a:latin typeface="+mn-lt"/>
              </a:rPr>
              <a:t>Capacitaciones a personal interno de las empresas, comunidad, instituciones de apoyo, secretarias de gobierno entre otros, logrando diseñar estrategias, coordinar operativos, actividades de capacitación y comunicación orientadas a detener, prevenir y corregir las acciones que perturben la prestación de los servicios.</a:t>
            </a:r>
          </a:p>
          <a:p>
            <a:pPr marL="285750" lvl="0" indent="-285750" algn="just">
              <a:spcAft>
                <a:spcPts val="600"/>
              </a:spcAft>
              <a:buFont typeface="Arial" panose="020B0604020202020204" pitchFamily="34" charset="0"/>
              <a:buChar char="•"/>
            </a:pPr>
            <a:r>
              <a:rPr lang="es-CO" sz="1600" dirty="0">
                <a:latin typeface="+mn-lt"/>
              </a:rPr>
              <a:t>Creación de grupos de investigación para la elaboración de denuncias y seguimiento de las mismas.</a:t>
            </a:r>
          </a:p>
          <a:p>
            <a:pPr marL="285750" lvl="0" indent="-285750" algn="just">
              <a:spcAft>
                <a:spcPts val="600"/>
              </a:spcAft>
              <a:buFont typeface="Arial" panose="020B0604020202020204" pitchFamily="34" charset="0"/>
              <a:buChar char="•"/>
            </a:pPr>
            <a:r>
              <a:rPr lang="es-CO" sz="1600" dirty="0">
                <a:latin typeface="+mn-lt"/>
              </a:rPr>
              <a:t>Promoción denuncia a la línea 123 a través de capacitaciones y emisoras de la policía.</a:t>
            </a:r>
          </a:p>
          <a:p>
            <a:pPr marL="285750" lvl="0" indent="-285750" algn="just">
              <a:spcAft>
                <a:spcPts val="600"/>
              </a:spcAft>
              <a:buFont typeface="Arial" panose="020B0604020202020204" pitchFamily="34" charset="0"/>
              <a:buChar char="•"/>
            </a:pPr>
            <a:r>
              <a:rPr lang="es-CO" sz="1600" dirty="0">
                <a:solidFill>
                  <a:srgbClr val="FF0000"/>
                </a:solidFill>
                <a:latin typeface="+mn-lt"/>
              </a:rPr>
              <a:t>Ajustar lo social</a:t>
            </a:r>
          </a:p>
          <a:p>
            <a:pPr marL="285750" indent="-285750">
              <a:buFont typeface="Arial" panose="020B0604020202020204" pitchFamily="34" charset="0"/>
              <a:buChar char="•"/>
            </a:pPr>
            <a:endParaRPr lang="es-CO" dirty="0"/>
          </a:p>
        </p:txBody>
      </p:sp>
    </p:spTree>
    <p:extLst>
      <p:ext uri="{BB962C8B-B14F-4D97-AF65-F5344CB8AC3E}">
        <p14:creationId xmlns:p14="http://schemas.microsoft.com/office/powerpoint/2010/main" val="4269098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996" y="3566056"/>
            <a:ext cx="2924175"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descr="http://www.ciegc.org.ve/aula/file.php?file=%2F1%2Flup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178" y="1340768"/>
            <a:ext cx="1847005" cy="2736304"/>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a:spLocks noChangeArrowheads="1"/>
          </p:cNvSpPr>
          <p:nvPr/>
        </p:nvSpPr>
        <p:spPr bwMode="auto">
          <a:xfrm>
            <a:off x="0" y="-21543"/>
            <a:ext cx="9144000" cy="1077218"/>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Condiciones relevantes  para el comportamiento ilegal </a:t>
            </a:r>
            <a:endParaRPr lang="es-ES" sz="2800" dirty="0">
              <a:solidFill>
                <a:schemeClr val="bg1"/>
              </a:solidFill>
              <a:latin typeface="+mj-lt"/>
            </a:endParaRPr>
          </a:p>
        </p:txBody>
      </p:sp>
      <p:sp>
        <p:nvSpPr>
          <p:cNvPr id="4" name="3 CuadroTexto"/>
          <p:cNvSpPr txBox="1"/>
          <p:nvPr/>
        </p:nvSpPr>
        <p:spPr>
          <a:xfrm>
            <a:off x="107504" y="4869160"/>
            <a:ext cx="5688632" cy="1815882"/>
          </a:xfrm>
          <a:prstGeom prst="rect">
            <a:avLst/>
          </a:prstGeom>
          <a:noFill/>
        </p:spPr>
        <p:txBody>
          <a:bodyPr wrap="square" rtlCol="0">
            <a:spAutoFit/>
          </a:bodyPr>
          <a:lstStyle/>
          <a:p>
            <a:pPr marL="285750" lvl="0" indent="-285750" algn="just">
              <a:buFont typeface="Arial" panose="020B0604020202020204" pitchFamily="34" charset="0"/>
              <a:buChar char="•"/>
            </a:pPr>
            <a:r>
              <a:rPr lang="es-CO" sz="1600" dirty="0"/>
              <a:t>Legitimación de factores culturales asociados al consumo ilegal del servicio de energía eléctrica. </a:t>
            </a:r>
          </a:p>
          <a:p>
            <a:pPr algn="just"/>
            <a:endParaRPr lang="es-CO" sz="1600" dirty="0">
              <a:solidFill>
                <a:srgbClr val="00782C"/>
              </a:solidFill>
            </a:endParaRPr>
          </a:p>
          <a:p>
            <a:pPr marL="285750" lvl="0" indent="-285750" algn="just">
              <a:buFont typeface="Arial" panose="020B0604020202020204" pitchFamily="34" charset="0"/>
              <a:buChar char="•"/>
            </a:pPr>
            <a:r>
              <a:rPr lang="es-CO" sz="1600" dirty="0"/>
              <a:t>Percepción negativa de la marca CHEC por ser del grupo EPM y en relación con prácticas asistencialistas de otras empresas.</a:t>
            </a:r>
          </a:p>
          <a:p>
            <a:pPr marL="285750" lvl="0" indent="-285750" algn="just">
              <a:buFont typeface="Arial" panose="020B0604020202020204" pitchFamily="34" charset="0"/>
              <a:buChar char="•"/>
            </a:pPr>
            <a:endParaRPr lang="es-CO" sz="1600" dirty="0"/>
          </a:p>
        </p:txBody>
      </p:sp>
      <p:sp>
        <p:nvSpPr>
          <p:cNvPr id="2" name="1 CuadroTexto"/>
          <p:cNvSpPr txBox="1"/>
          <p:nvPr/>
        </p:nvSpPr>
        <p:spPr>
          <a:xfrm>
            <a:off x="863114" y="1484784"/>
            <a:ext cx="3736057" cy="2862322"/>
          </a:xfrm>
          <a:prstGeom prst="rect">
            <a:avLst/>
          </a:prstGeom>
          <a:noFill/>
        </p:spPr>
        <p:txBody>
          <a:bodyPr wrap="square" rtlCol="0">
            <a:spAutoFit/>
          </a:bodyPr>
          <a:lstStyle/>
          <a:p>
            <a:pPr marL="285750" lvl="0" indent="-285750" algn="just">
              <a:buFont typeface="Arial" panose="020B0604020202020204" pitchFamily="34" charset="0"/>
              <a:buChar char="•"/>
            </a:pPr>
            <a:r>
              <a:rPr lang="es-CO" sz="1600" dirty="0"/>
              <a:t>El componente económico del consumo ilegal se vincula directamente con altos consumos que generan altos costos en la factura de energía.</a:t>
            </a:r>
          </a:p>
          <a:p>
            <a:pPr marL="285750" lvl="0" indent="-285750" algn="just">
              <a:buFont typeface="Arial" panose="020B0604020202020204" pitchFamily="34" charset="0"/>
              <a:buChar char="•"/>
            </a:pPr>
            <a:endParaRPr lang="es-CO" sz="1600" dirty="0"/>
          </a:p>
          <a:p>
            <a:pPr marL="285750" lvl="0" indent="-285750" algn="just">
              <a:buFont typeface="Arial" panose="020B0604020202020204" pitchFamily="34" charset="0"/>
              <a:buChar char="•"/>
            </a:pPr>
            <a:r>
              <a:rPr lang="es-CO" sz="1600" dirty="0"/>
              <a:t>Condiciones económicas y sociales de insatisfacción de necesidades básicas.</a:t>
            </a:r>
          </a:p>
          <a:p>
            <a:pPr marL="285750" lvl="0" indent="-285750" algn="just">
              <a:buFont typeface="Arial" panose="020B0604020202020204" pitchFamily="34" charset="0"/>
              <a:buChar char="•"/>
            </a:pPr>
            <a:endParaRPr lang="es-CO" dirty="0"/>
          </a:p>
          <a:p>
            <a:endParaRPr lang="es-CO" dirty="0"/>
          </a:p>
        </p:txBody>
      </p:sp>
      <p:sp>
        <p:nvSpPr>
          <p:cNvPr id="3" name="2 CuadroTexto"/>
          <p:cNvSpPr txBox="1"/>
          <p:nvPr/>
        </p:nvSpPr>
        <p:spPr>
          <a:xfrm>
            <a:off x="5796136" y="1055675"/>
            <a:ext cx="3096344" cy="5847755"/>
          </a:xfrm>
          <a:prstGeom prst="rect">
            <a:avLst/>
          </a:prstGeom>
          <a:noFill/>
        </p:spPr>
        <p:txBody>
          <a:bodyPr wrap="square" rtlCol="0">
            <a:spAutoFit/>
          </a:bodyPr>
          <a:lstStyle/>
          <a:p>
            <a:pPr marL="285750" lvl="0" indent="-285750" algn="just">
              <a:buFont typeface="Arial" panose="020B0604020202020204" pitchFamily="34" charset="0"/>
              <a:buChar char="•"/>
            </a:pPr>
            <a:r>
              <a:rPr lang="es-CO" sz="1600" dirty="0"/>
              <a:t>Inapropiada respuesta por parte de la empresa al momento del pago parcial de la factura.</a:t>
            </a:r>
          </a:p>
          <a:p>
            <a:pPr marL="285750" indent="-285750" algn="just">
              <a:buFont typeface="Arial" panose="020B0604020202020204" pitchFamily="34" charset="0"/>
              <a:buChar char="•"/>
            </a:pPr>
            <a:endParaRPr lang="es-CO" sz="1600" dirty="0"/>
          </a:p>
          <a:p>
            <a:pPr marL="285750" lvl="0" indent="-285750" algn="just">
              <a:buFont typeface="Arial" panose="020B0604020202020204" pitchFamily="34" charset="0"/>
              <a:buChar char="•"/>
            </a:pPr>
            <a:r>
              <a:rPr lang="es-CO" sz="1600" dirty="0"/>
              <a:t>Acoso y vulneración de derechos por parte de la empresa hacia el cliente</a:t>
            </a:r>
          </a:p>
          <a:p>
            <a:pPr marL="285750" lvl="0" indent="-285750" algn="just">
              <a:buFont typeface="Arial" panose="020B0604020202020204" pitchFamily="34" charset="0"/>
              <a:buChar char="•"/>
            </a:pPr>
            <a:endParaRPr lang="es-CO" sz="1600" dirty="0"/>
          </a:p>
          <a:p>
            <a:pPr marL="285750" lvl="0" indent="-285750" algn="just">
              <a:buFont typeface="Arial" panose="020B0604020202020204" pitchFamily="34" charset="0"/>
              <a:buChar char="•"/>
            </a:pPr>
            <a:r>
              <a:rPr lang="es-CO" sz="1600" dirty="0"/>
              <a:t>Débil relacionamiento con actores estratégicos (líderes de opinión) a nivel comunitario, político y social.</a:t>
            </a:r>
          </a:p>
          <a:p>
            <a:pPr marL="285750" lvl="0" indent="-285750" algn="just">
              <a:buFont typeface="Arial" panose="020B0604020202020204" pitchFamily="34" charset="0"/>
              <a:buChar char="•"/>
            </a:pPr>
            <a:endParaRPr lang="es-CO" sz="1600" dirty="0"/>
          </a:p>
          <a:p>
            <a:pPr marL="285750" indent="-285750" algn="just">
              <a:buFont typeface="Arial" panose="020B0604020202020204" pitchFamily="34" charset="0"/>
              <a:buChar char="•"/>
            </a:pPr>
            <a:r>
              <a:rPr lang="es-CO" sz="1600" dirty="0"/>
              <a:t>Disposición al fraude eléctrico por parte de algunos funcionarios y trabajadores de contratistas de CHEC.</a:t>
            </a:r>
          </a:p>
          <a:p>
            <a:pPr marL="285750" lvl="0" indent="-285750" algn="just">
              <a:buFont typeface="Arial" panose="020B0604020202020204" pitchFamily="34" charset="0"/>
              <a:buChar char="•"/>
            </a:pPr>
            <a:endParaRPr lang="es-CO" sz="1600" dirty="0"/>
          </a:p>
          <a:p>
            <a:pPr marL="285750" lvl="0" indent="-285750" algn="just">
              <a:buFont typeface="Arial" panose="020B0604020202020204" pitchFamily="34" charset="0"/>
              <a:buChar char="•"/>
            </a:pPr>
            <a:endParaRPr lang="es-CO" dirty="0"/>
          </a:p>
          <a:p>
            <a:pPr marL="285750" lvl="0" indent="-285750" algn="just">
              <a:buFont typeface="Arial" panose="020B0604020202020204" pitchFamily="34" charset="0"/>
              <a:buChar char="•"/>
            </a:pPr>
            <a:endParaRPr lang="es-CO" dirty="0">
              <a:solidFill>
                <a:srgbClr val="00782C"/>
              </a:solidFill>
            </a:endParaRPr>
          </a:p>
          <a:p>
            <a:endParaRPr lang="es-CO"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0196"/>
            <a:ext cx="1261498" cy="1541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882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27548" y="980728"/>
            <a:ext cx="8120916" cy="2232248"/>
          </a:xfrm>
        </p:spPr>
        <p:txBody>
          <a:bodyPr>
            <a:normAutofit/>
          </a:bodyPr>
          <a:lstStyle/>
          <a:p>
            <a:r>
              <a:rPr lang="es-CO" dirty="0"/>
              <a:t>Justificación</a:t>
            </a:r>
            <a:endParaRPr lang="es-CO" sz="3100" dirty="0"/>
          </a:p>
        </p:txBody>
      </p:sp>
    </p:spTree>
    <p:extLst>
      <p:ext uri="{BB962C8B-B14F-4D97-AF65-F5344CB8AC3E}">
        <p14:creationId xmlns:p14="http://schemas.microsoft.com/office/powerpoint/2010/main" val="2340061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fotosimagenes.org/imagenes/problema-de-la-justificacion-de-la-deduccion-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5434621"/>
            <a:ext cx="2160240" cy="1241156"/>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a:spLocks noChangeArrowheads="1"/>
          </p:cNvSpPr>
          <p:nvPr/>
        </p:nvSpPr>
        <p:spPr bwMode="auto">
          <a:xfrm>
            <a:off x="0" y="-21543"/>
            <a:ext cx="9144000" cy="1077218"/>
          </a:xfrm>
          <a:prstGeom prst="rect">
            <a:avLst/>
          </a:prstGeom>
          <a:solidFill>
            <a:srgbClr val="9CC12B"/>
          </a:solidFill>
          <a:ln w="9525">
            <a:noFill/>
            <a:miter lim="800000"/>
            <a:headEnd/>
            <a:tailEnd/>
          </a:ln>
        </p:spPr>
        <p:txBody>
          <a:bodyPr wrap="square">
            <a:spAutoFit/>
          </a:bodyPr>
          <a:lstStyle/>
          <a:p>
            <a:pPr marL="342900" indent="-342900" algn="ctr">
              <a:defRPr/>
            </a:pPr>
            <a:r>
              <a:rPr lang="es-CO" sz="3200" b="1" dirty="0">
                <a:solidFill>
                  <a:schemeClr val="bg1"/>
                </a:solidFill>
                <a:latin typeface="+mj-lt"/>
              </a:rPr>
              <a:t>Justificación Incursionar Proyecto generación de confianza</a:t>
            </a:r>
          </a:p>
        </p:txBody>
      </p:sp>
      <p:sp>
        <p:nvSpPr>
          <p:cNvPr id="3" name="2 CuadroTexto"/>
          <p:cNvSpPr txBox="1"/>
          <p:nvPr/>
        </p:nvSpPr>
        <p:spPr>
          <a:xfrm>
            <a:off x="251520" y="1124744"/>
            <a:ext cx="8640960" cy="4185761"/>
          </a:xfrm>
          <a:prstGeom prst="rect">
            <a:avLst/>
          </a:prstGeom>
          <a:noFill/>
        </p:spPr>
        <p:txBody>
          <a:bodyPr wrap="square" rtlCol="0">
            <a:spAutoFit/>
          </a:bodyPr>
          <a:lstStyle/>
          <a:p>
            <a:pPr marL="285750" indent="-285750" algn="just">
              <a:buFont typeface="Arial" panose="020B0604020202020204" pitchFamily="34" charset="0"/>
              <a:buChar char="•"/>
            </a:pPr>
            <a:r>
              <a:rPr lang="es-CO" sz="1400" dirty="0"/>
              <a:t>Las acciones de tipo técnico ya no son suficientes y demandan altos costos en la recuperación de pérdidas.</a:t>
            </a:r>
          </a:p>
          <a:p>
            <a:pPr marL="285750" indent="-285750">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a:t>El acompañamiento social a los procesos de viabilización no incluyen acciones de relacionamiento que involucren y comprometan a las partes para propósitos compartidos.</a:t>
            </a:r>
          </a:p>
          <a:p>
            <a:pPr marL="285750" indent="-285750">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a:t>Se requiere movilizar cambios de comportamiento culturalmente aceptados en las comunidades y en la empresa con relación a la conexión ilegal del servicio que fomenten la sostenibilidad de los logros en la recuperación de pérdidas.</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a:t>Se requiere aprovechar y potencializar de manera responsable, las oportunidades culturales y sociales presentes en las comunidades a favor de la empresa.</a:t>
            </a:r>
          </a:p>
          <a:p>
            <a:pPr marL="285750" indent="-285750" algn="just">
              <a:buFont typeface="Arial" panose="020B0604020202020204" pitchFamily="34" charset="0"/>
              <a:buChar char="•"/>
            </a:pPr>
            <a:endParaRPr lang="es-CO" sz="1400" dirty="0"/>
          </a:p>
          <a:p>
            <a:pPr marL="285750" indent="-285750" algn="just">
              <a:buFont typeface="Arial" panose="020B0604020202020204" pitchFamily="34" charset="0"/>
              <a:buChar char="•"/>
            </a:pPr>
            <a:r>
              <a:rPr lang="es-CO" sz="1400" dirty="0"/>
              <a:t>La implementación de iniciativas de involucramiento comunitario, garantiza un relacionamiento efectivo con la empresa, generando confianza entre las partes</a:t>
            </a:r>
          </a:p>
          <a:p>
            <a:pPr algn="just"/>
            <a:endParaRPr lang="es-CO" sz="1400" dirty="0"/>
          </a:p>
          <a:p>
            <a:pPr marL="285750" indent="-285750" algn="just">
              <a:buFont typeface="Arial" panose="020B0604020202020204" pitchFamily="34" charset="0"/>
              <a:buChar char="•"/>
            </a:pPr>
            <a:r>
              <a:rPr lang="es-CO" sz="1400" dirty="0"/>
              <a:t>La empresa a través del acompañamiento socio ambiental ha tenido logros significativos en cambio de comportamiento en cuanto al cuidado del entorno, realizando proceso educativos continuos con las comunidades del área de influencia del negocio de generación (diapositiva aparte).  </a:t>
            </a:r>
          </a:p>
        </p:txBody>
      </p:sp>
    </p:spTree>
    <p:extLst>
      <p:ext uri="{BB962C8B-B14F-4D97-AF65-F5344CB8AC3E}">
        <p14:creationId xmlns:p14="http://schemas.microsoft.com/office/powerpoint/2010/main" val="702050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54 Rectángulo"/>
          <p:cNvSpPr/>
          <p:nvPr/>
        </p:nvSpPr>
        <p:spPr bwMode="auto">
          <a:xfrm>
            <a:off x="6444208" y="4507673"/>
            <a:ext cx="1152128" cy="1330989"/>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400" b="0" i="0" u="sng" strike="noStrike" cap="none" normalizeH="0" baseline="0">
              <a:ln>
                <a:noFill/>
              </a:ln>
              <a:solidFill>
                <a:schemeClr val="tx1"/>
              </a:solidFill>
              <a:effectLst/>
              <a:latin typeface="Verdana" pitchFamily="34" charset="0"/>
            </a:endParaRPr>
          </a:p>
        </p:txBody>
      </p:sp>
      <p:sp>
        <p:nvSpPr>
          <p:cNvPr id="54" name="53 Rectángulo"/>
          <p:cNvSpPr/>
          <p:nvPr/>
        </p:nvSpPr>
        <p:spPr bwMode="auto">
          <a:xfrm>
            <a:off x="5021337" y="4507673"/>
            <a:ext cx="1070992" cy="1330989"/>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58" name="57 Rectángulo"/>
          <p:cNvSpPr/>
          <p:nvPr/>
        </p:nvSpPr>
        <p:spPr bwMode="auto">
          <a:xfrm>
            <a:off x="2374000" y="937205"/>
            <a:ext cx="847481" cy="630942"/>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60" name="59 Rectángulo"/>
          <p:cNvSpPr/>
          <p:nvPr/>
        </p:nvSpPr>
        <p:spPr bwMode="auto">
          <a:xfrm>
            <a:off x="7267025" y="776541"/>
            <a:ext cx="905375" cy="707886"/>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59" name="58 Rectángulo"/>
          <p:cNvSpPr/>
          <p:nvPr/>
        </p:nvSpPr>
        <p:spPr bwMode="auto">
          <a:xfrm>
            <a:off x="5580112" y="521385"/>
            <a:ext cx="1203679" cy="1323439"/>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25" name="24 Rectángulo"/>
          <p:cNvSpPr/>
          <p:nvPr/>
        </p:nvSpPr>
        <p:spPr>
          <a:xfrm>
            <a:off x="2339752" y="960289"/>
            <a:ext cx="915978" cy="584775"/>
          </a:xfrm>
          <a:prstGeom prst="rect">
            <a:avLst/>
          </a:prstGeom>
        </p:spPr>
        <p:txBody>
          <a:bodyPr wrap="square">
            <a:spAutoFit/>
          </a:bodyPr>
          <a:lstStyle/>
          <a:p>
            <a:r>
              <a:rPr lang="es-ES" sz="800" dirty="0">
                <a:latin typeface="Arial" panose="020B0604020202020204" pitchFamily="34" charset="0"/>
                <a:cs typeface="Arial" panose="020B0604020202020204" pitchFamily="34" charset="0"/>
              </a:rPr>
              <a:t>Accidentes </a:t>
            </a:r>
          </a:p>
          <a:p>
            <a:r>
              <a:rPr lang="es-ES" sz="800" dirty="0">
                <a:latin typeface="Arial" panose="020B0604020202020204" pitchFamily="34" charset="0"/>
                <a:cs typeface="Arial" panose="020B0604020202020204" pitchFamily="34" charset="0"/>
              </a:rPr>
              <a:t>Vulnerabilidad del servicio y la infraestructura </a:t>
            </a:r>
          </a:p>
        </p:txBody>
      </p:sp>
      <p:sp>
        <p:nvSpPr>
          <p:cNvPr id="57" name="56 Rectángulo"/>
          <p:cNvSpPr/>
          <p:nvPr/>
        </p:nvSpPr>
        <p:spPr bwMode="auto">
          <a:xfrm>
            <a:off x="35496" y="960289"/>
            <a:ext cx="2232248" cy="436213"/>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53" name="52 Rectángulo"/>
          <p:cNvSpPr/>
          <p:nvPr/>
        </p:nvSpPr>
        <p:spPr bwMode="auto">
          <a:xfrm>
            <a:off x="3977934" y="4207728"/>
            <a:ext cx="666074" cy="2677656"/>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52" name="51 Rectángulo"/>
          <p:cNvSpPr/>
          <p:nvPr/>
        </p:nvSpPr>
        <p:spPr bwMode="auto">
          <a:xfrm>
            <a:off x="3158240" y="4302594"/>
            <a:ext cx="765687" cy="2062103"/>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51" name="50 Rectángulo"/>
          <p:cNvSpPr/>
          <p:nvPr/>
        </p:nvSpPr>
        <p:spPr bwMode="auto">
          <a:xfrm>
            <a:off x="2187084" y="4269003"/>
            <a:ext cx="881397" cy="1576918"/>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50" name="49 Rectángulo"/>
          <p:cNvSpPr/>
          <p:nvPr/>
        </p:nvSpPr>
        <p:spPr bwMode="auto">
          <a:xfrm>
            <a:off x="1025241" y="4305643"/>
            <a:ext cx="936102" cy="1240913"/>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9" name="48 Rectángulo"/>
          <p:cNvSpPr/>
          <p:nvPr/>
        </p:nvSpPr>
        <p:spPr bwMode="auto">
          <a:xfrm>
            <a:off x="35496" y="4163536"/>
            <a:ext cx="864096" cy="1860074"/>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5" name="44 Rectángulo"/>
          <p:cNvSpPr/>
          <p:nvPr/>
        </p:nvSpPr>
        <p:spPr bwMode="auto">
          <a:xfrm>
            <a:off x="5580112" y="1844824"/>
            <a:ext cx="936104" cy="658524"/>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6" name="45 Rectángulo"/>
          <p:cNvSpPr/>
          <p:nvPr/>
        </p:nvSpPr>
        <p:spPr bwMode="auto">
          <a:xfrm>
            <a:off x="6588223" y="1844824"/>
            <a:ext cx="678802" cy="698014"/>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7" name="46 Rectángulo"/>
          <p:cNvSpPr/>
          <p:nvPr/>
        </p:nvSpPr>
        <p:spPr bwMode="auto">
          <a:xfrm>
            <a:off x="7267025" y="1591230"/>
            <a:ext cx="1031312" cy="98354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4" name="43 Rectángulo"/>
          <p:cNvSpPr/>
          <p:nvPr/>
        </p:nvSpPr>
        <p:spPr bwMode="auto">
          <a:xfrm>
            <a:off x="4535996" y="1437342"/>
            <a:ext cx="972108" cy="1127562"/>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1" name="40 Rectángulo"/>
          <p:cNvSpPr/>
          <p:nvPr/>
        </p:nvSpPr>
        <p:spPr bwMode="auto">
          <a:xfrm>
            <a:off x="827584" y="1671350"/>
            <a:ext cx="1440160" cy="821546"/>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0" name="39 Rectángulo"/>
          <p:cNvSpPr/>
          <p:nvPr/>
        </p:nvSpPr>
        <p:spPr bwMode="auto">
          <a:xfrm>
            <a:off x="0" y="1936397"/>
            <a:ext cx="827584" cy="556499"/>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22" name="21 Rectángulo"/>
          <p:cNvSpPr/>
          <p:nvPr/>
        </p:nvSpPr>
        <p:spPr>
          <a:xfrm>
            <a:off x="827584" y="1641574"/>
            <a:ext cx="1440160" cy="861774"/>
          </a:xfrm>
          <a:prstGeom prst="rect">
            <a:avLst/>
          </a:prstGeom>
        </p:spPr>
        <p:txBody>
          <a:bodyPr wrap="square">
            <a:spAutoFit/>
          </a:bodyPr>
          <a:lstStyle/>
          <a:p>
            <a:pPr algn="ctr"/>
            <a:r>
              <a:rPr lang="es-ES" sz="1000" dirty="0">
                <a:latin typeface="Arial" panose="020B0604020202020204" pitchFamily="34" charset="0"/>
                <a:cs typeface="Arial" panose="020B0604020202020204" pitchFamily="34" charset="0"/>
              </a:rPr>
              <a:t>Fortalecimiento de los factores culturales asociados a la ilegalidad socialmente aceptados</a:t>
            </a:r>
          </a:p>
        </p:txBody>
      </p:sp>
      <p:sp>
        <p:nvSpPr>
          <p:cNvPr id="39" name="38 Rectángulo"/>
          <p:cNvSpPr/>
          <p:nvPr/>
        </p:nvSpPr>
        <p:spPr bwMode="auto">
          <a:xfrm>
            <a:off x="7884368" y="3498401"/>
            <a:ext cx="1259632" cy="82642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38" name="37 Rectángulo"/>
          <p:cNvSpPr/>
          <p:nvPr/>
        </p:nvSpPr>
        <p:spPr bwMode="auto">
          <a:xfrm>
            <a:off x="6318449" y="3555387"/>
            <a:ext cx="1476671" cy="769441"/>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37" name="36 Rectángulo"/>
          <p:cNvSpPr/>
          <p:nvPr/>
        </p:nvSpPr>
        <p:spPr bwMode="auto">
          <a:xfrm>
            <a:off x="4706888" y="3499562"/>
            <a:ext cx="1521296" cy="861774"/>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36" name="35 Rectángulo"/>
          <p:cNvSpPr/>
          <p:nvPr/>
        </p:nvSpPr>
        <p:spPr bwMode="auto">
          <a:xfrm>
            <a:off x="3347863" y="3571569"/>
            <a:ext cx="1152129" cy="625425"/>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35" name="34 Rectángulo"/>
          <p:cNvSpPr/>
          <p:nvPr/>
        </p:nvSpPr>
        <p:spPr bwMode="auto">
          <a:xfrm>
            <a:off x="2123728" y="3499561"/>
            <a:ext cx="1034512" cy="769441"/>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34" name="33 Rectángulo"/>
          <p:cNvSpPr/>
          <p:nvPr/>
        </p:nvSpPr>
        <p:spPr bwMode="auto">
          <a:xfrm>
            <a:off x="899592" y="3500285"/>
            <a:ext cx="1080118" cy="57534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400" b="0" i="0" u="sng" strike="noStrike" cap="none" normalizeH="0" baseline="0">
              <a:ln>
                <a:noFill/>
              </a:ln>
              <a:solidFill>
                <a:schemeClr val="tx1"/>
              </a:solidFill>
              <a:effectLst/>
              <a:latin typeface="Verdana" pitchFamily="34" charset="0"/>
            </a:endParaRPr>
          </a:p>
        </p:txBody>
      </p:sp>
      <p:sp>
        <p:nvSpPr>
          <p:cNvPr id="11" name="10 Rectángulo"/>
          <p:cNvSpPr/>
          <p:nvPr/>
        </p:nvSpPr>
        <p:spPr bwMode="auto">
          <a:xfrm>
            <a:off x="72007" y="3584199"/>
            <a:ext cx="720081" cy="430887"/>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6" name="5 Rectángulo"/>
          <p:cNvSpPr>
            <a:spLocks noChangeArrowheads="1"/>
          </p:cNvSpPr>
          <p:nvPr/>
        </p:nvSpPr>
        <p:spPr bwMode="auto">
          <a:xfrm>
            <a:off x="0" y="-21543"/>
            <a:ext cx="9144000" cy="584775"/>
          </a:xfrm>
          <a:prstGeom prst="rect">
            <a:avLst/>
          </a:prstGeom>
          <a:solidFill>
            <a:srgbClr val="9CC12B"/>
          </a:solidFill>
          <a:ln w="9525">
            <a:noFill/>
            <a:miter lim="800000"/>
            <a:headEnd/>
            <a:tailEnd/>
          </a:ln>
        </p:spPr>
        <p:txBody>
          <a:bodyPr wrap="square">
            <a:spAutoFit/>
          </a:bodyPr>
          <a:lstStyle/>
          <a:p>
            <a:pPr marL="342900" indent="-342900" algn="ctr" fontAlgn="base">
              <a:spcBef>
                <a:spcPct val="0"/>
              </a:spcBef>
              <a:spcAft>
                <a:spcPct val="0"/>
              </a:spcAft>
              <a:defRPr/>
            </a:pPr>
            <a:r>
              <a:rPr lang="es-CO" sz="3200" b="1" dirty="0">
                <a:solidFill>
                  <a:srgbClr val="FFFFFF"/>
                </a:solidFill>
                <a:ea typeface="ＭＳ Ｐゴシック" pitchFamily="34" charset="-128"/>
              </a:rPr>
              <a:t>ARBOL DE CAUSAS Y EFECTOS </a:t>
            </a:r>
            <a:endParaRPr lang="es-ES" sz="2800" dirty="0">
              <a:solidFill>
                <a:srgbClr val="FFFFFF"/>
              </a:solidFill>
              <a:ea typeface="ＭＳ Ｐゴシック" pitchFamily="34" charset="-128"/>
            </a:endParaRPr>
          </a:p>
        </p:txBody>
      </p:sp>
      <p:sp>
        <p:nvSpPr>
          <p:cNvPr id="2" name="1 Rectángulo"/>
          <p:cNvSpPr/>
          <p:nvPr/>
        </p:nvSpPr>
        <p:spPr>
          <a:xfrm>
            <a:off x="107504" y="2854097"/>
            <a:ext cx="8856984" cy="430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s-ES" sz="1100" b="1" dirty="0">
                <a:solidFill>
                  <a:schemeClr val="tx1"/>
                </a:solidFill>
                <a:latin typeface="Arial" panose="020B0604020202020204" pitchFamily="34" charset="0"/>
                <a:cs typeface="Arial" panose="020B0604020202020204" pitchFamily="34" charset="0"/>
              </a:rPr>
              <a:t>COMPORTAMIENTO DE LOS CLIENTES DE CHEC CON CONEXIÓN IRREGULAR AL SERVICIO DE ENERGÍA EN LA DORADA Y MANIZALES.</a:t>
            </a:r>
          </a:p>
        </p:txBody>
      </p:sp>
      <p:sp>
        <p:nvSpPr>
          <p:cNvPr id="3" name="2 Rectángulo"/>
          <p:cNvSpPr/>
          <p:nvPr/>
        </p:nvSpPr>
        <p:spPr>
          <a:xfrm>
            <a:off x="0" y="3571569"/>
            <a:ext cx="792088" cy="430887"/>
          </a:xfrm>
          <a:prstGeom prst="rect">
            <a:avLst/>
          </a:prstGeom>
        </p:spPr>
        <p:txBody>
          <a:bodyPr wrap="square">
            <a:spAutoFit/>
          </a:bodyPr>
          <a:lstStyle/>
          <a:p>
            <a:pPr algn="ctr"/>
            <a:r>
              <a:rPr lang="es-ES" sz="1100" dirty="0">
                <a:latin typeface="Arial" panose="020B0604020202020204" pitchFamily="34" charset="0"/>
                <a:cs typeface="Arial" panose="020B0604020202020204" pitchFamily="34" charset="0"/>
              </a:rPr>
              <a:t>Alto consumo </a:t>
            </a:r>
          </a:p>
        </p:txBody>
      </p:sp>
      <p:sp>
        <p:nvSpPr>
          <p:cNvPr id="4" name="3 Rectángulo"/>
          <p:cNvSpPr/>
          <p:nvPr/>
        </p:nvSpPr>
        <p:spPr>
          <a:xfrm>
            <a:off x="881844" y="3499561"/>
            <a:ext cx="1097868" cy="600164"/>
          </a:xfrm>
          <a:prstGeom prst="rect">
            <a:avLst/>
          </a:prstGeom>
        </p:spPr>
        <p:txBody>
          <a:bodyPr wrap="square">
            <a:spAutoFit/>
          </a:bodyPr>
          <a:lstStyle/>
          <a:p>
            <a:pPr algn="ctr"/>
            <a:r>
              <a:rPr lang="es-ES" sz="1100" dirty="0">
                <a:latin typeface="Arial" panose="020B0604020202020204" pitchFamily="34" charset="0"/>
                <a:cs typeface="Arial" panose="020B0604020202020204" pitchFamily="34" charset="0"/>
              </a:rPr>
              <a:t>Ausencia de sanción social y legal</a:t>
            </a:r>
          </a:p>
        </p:txBody>
      </p:sp>
      <p:sp>
        <p:nvSpPr>
          <p:cNvPr id="5" name="4 Rectángulo"/>
          <p:cNvSpPr/>
          <p:nvPr/>
        </p:nvSpPr>
        <p:spPr>
          <a:xfrm>
            <a:off x="2123727" y="3499561"/>
            <a:ext cx="1034513" cy="769441"/>
          </a:xfrm>
          <a:prstGeom prst="rect">
            <a:avLst/>
          </a:prstGeom>
        </p:spPr>
        <p:txBody>
          <a:bodyPr wrap="square">
            <a:spAutoFit/>
          </a:bodyPr>
          <a:lstStyle/>
          <a:p>
            <a:pPr algn="ctr"/>
            <a:r>
              <a:rPr lang="es-ES" sz="1100" dirty="0">
                <a:latin typeface="Arial" panose="020B0604020202020204" pitchFamily="34" charset="0"/>
                <a:cs typeface="Arial" panose="020B0604020202020204" pitchFamily="34" charset="0"/>
              </a:rPr>
              <a:t>Falta de capacidad de pago de los clientes</a:t>
            </a:r>
          </a:p>
        </p:txBody>
      </p:sp>
      <p:sp>
        <p:nvSpPr>
          <p:cNvPr id="7" name="6 Rectángulo"/>
          <p:cNvSpPr/>
          <p:nvPr/>
        </p:nvSpPr>
        <p:spPr>
          <a:xfrm>
            <a:off x="3275855" y="3571569"/>
            <a:ext cx="1296145" cy="600162"/>
          </a:xfrm>
          <a:prstGeom prst="rect">
            <a:avLst/>
          </a:prstGeom>
        </p:spPr>
        <p:txBody>
          <a:bodyPr wrap="square">
            <a:spAutoFit/>
          </a:bodyPr>
          <a:lstStyle/>
          <a:p>
            <a:pPr algn="ctr"/>
            <a:r>
              <a:rPr lang="es-ES" sz="1100" dirty="0">
                <a:latin typeface="Arial" panose="020B0604020202020204" pitchFamily="34" charset="0"/>
                <a:cs typeface="Arial" panose="020B0604020202020204" pitchFamily="34" charset="0"/>
              </a:rPr>
              <a:t>Desconfianza de las comunidades hacia la empresa</a:t>
            </a:r>
          </a:p>
        </p:txBody>
      </p:sp>
      <p:sp>
        <p:nvSpPr>
          <p:cNvPr id="8" name="7 Rectángulo"/>
          <p:cNvSpPr/>
          <p:nvPr/>
        </p:nvSpPr>
        <p:spPr>
          <a:xfrm>
            <a:off x="4706888" y="3499561"/>
            <a:ext cx="1521296" cy="861774"/>
          </a:xfrm>
          <a:prstGeom prst="rect">
            <a:avLst/>
          </a:prstGeom>
        </p:spPr>
        <p:txBody>
          <a:bodyPr wrap="square">
            <a:spAutoFit/>
          </a:bodyPr>
          <a:lstStyle/>
          <a:p>
            <a:pPr algn="ctr"/>
            <a:r>
              <a:rPr lang="es-ES" sz="1000" dirty="0">
                <a:latin typeface="Arial" panose="020B0604020202020204" pitchFamily="34" charset="0"/>
                <a:cs typeface="Arial" panose="020B0604020202020204" pitchFamily="34" charset="0"/>
              </a:rPr>
              <a:t>Falta de claridad en la información de las reglas de negocio al interior de la empresa  y para los clientes</a:t>
            </a:r>
          </a:p>
        </p:txBody>
      </p:sp>
      <p:sp>
        <p:nvSpPr>
          <p:cNvPr id="9" name="8 Rectángulo"/>
          <p:cNvSpPr/>
          <p:nvPr/>
        </p:nvSpPr>
        <p:spPr>
          <a:xfrm>
            <a:off x="6318449" y="3563542"/>
            <a:ext cx="1476671" cy="738664"/>
          </a:xfrm>
          <a:prstGeom prst="rect">
            <a:avLst/>
          </a:prstGeom>
        </p:spPr>
        <p:txBody>
          <a:bodyPr wrap="square">
            <a:spAutoFit/>
          </a:bodyPr>
          <a:lstStyle/>
          <a:p>
            <a:pPr algn="ctr"/>
            <a:r>
              <a:rPr lang="es-ES" sz="1050" dirty="0">
                <a:latin typeface="Arial" panose="020B0604020202020204" pitchFamily="34" charset="0"/>
                <a:cs typeface="Arial" panose="020B0604020202020204" pitchFamily="34" charset="0"/>
              </a:rPr>
              <a:t>Excesivas intervenciones técnicas, comerciales y sociales </a:t>
            </a:r>
          </a:p>
        </p:txBody>
      </p:sp>
      <p:sp>
        <p:nvSpPr>
          <p:cNvPr id="10" name="9 Rectángulo"/>
          <p:cNvSpPr/>
          <p:nvPr/>
        </p:nvSpPr>
        <p:spPr>
          <a:xfrm>
            <a:off x="7776864" y="3500285"/>
            <a:ext cx="1403648" cy="900246"/>
          </a:xfrm>
          <a:prstGeom prst="rect">
            <a:avLst/>
          </a:prstGeom>
        </p:spPr>
        <p:txBody>
          <a:bodyPr wrap="square">
            <a:spAutoFit/>
          </a:bodyPr>
          <a:lstStyle/>
          <a:p>
            <a:pPr algn="ctr"/>
            <a:r>
              <a:rPr lang="es-ES" sz="1050" dirty="0">
                <a:latin typeface="Arial" panose="020B0604020202020204" pitchFamily="34" charset="0"/>
                <a:cs typeface="Arial" panose="020B0604020202020204" pitchFamily="34" charset="0"/>
              </a:rPr>
              <a:t>Funcionarios y/o contratistas  y/o particulares  prestan servicios técnicos a los clientes</a:t>
            </a:r>
          </a:p>
        </p:txBody>
      </p:sp>
      <p:sp>
        <p:nvSpPr>
          <p:cNvPr id="12" name="11 Rectángulo"/>
          <p:cNvSpPr/>
          <p:nvPr/>
        </p:nvSpPr>
        <p:spPr>
          <a:xfrm>
            <a:off x="35496" y="4207728"/>
            <a:ext cx="846348" cy="1815882"/>
          </a:xfrm>
          <a:prstGeom prst="rect">
            <a:avLst/>
          </a:prstGeom>
        </p:spPr>
        <p:txBody>
          <a:bodyPr wrap="square">
            <a:spAutoFit/>
          </a:bodyPr>
          <a:lstStyle/>
          <a:p>
            <a:pPr algn="ctr"/>
            <a:r>
              <a:rPr lang="es-ES" sz="800" dirty="0">
                <a:latin typeface="Arial" panose="020B0604020202020204" pitchFamily="34" charset="0"/>
                <a:cs typeface="Arial" panose="020B0604020202020204" pitchFamily="34" charset="0"/>
              </a:rPr>
              <a:t>Factores climáticos que generan alto consumo</a:t>
            </a:r>
          </a:p>
          <a:p>
            <a:pPr algn="ctr"/>
            <a:r>
              <a:rPr lang="es-ES" sz="800" dirty="0">
                <a:latin typeface="Arial" panose="020B0604020202020204" pitchFamily="34" charset="0"/>
                <a:cs typeface="Arial" panose="020B0604020202020204" pitchFamily="34" charset="0"/>
              </a:rPr>
              <a:t>Deficiente estado de redes eléctricas internas</a:t>
            </a:r>
          </a:p>
          <a:p>
            <a:pPr algn="ctr"/>
            <a:r>
              <a:rPr lang="es-ES" sz="800" dirty="0">
                <a:latin typeface="Arial" panose="020B0604020202020204" pitchFamily="34" charset="0"/>
                <a:cs typeface="Arial" panose="020B0604020202020204" pitchFamily="34" charset="0"/>
              </a:rPr>
              <a:t>Hábitos inadecuados en el consumo del servicio</a:t>
            </a:r>
          </a:p>
        </p:txBody>
      </p:sp>
      <p:sp>
        <p:nvSpPr>
          <p:cNvPr id="13" name="12 Rectángulo"/>
          <p:cNvSpPr/>
          <p:nvPr/>
        </p:nvSpPr>
        <p:spPr>
          <a:xfrm>
            <a:off x="1043607" y="4269002"/>
            <a:ext cx="936103" cy="1200329"/>
          </a:xfrm>
          <a:prstGeom prst="rect">
            <a:avLst/>
          </a:prstGeom>
        </p:spPr>
        <p:txBody>
          <a:bodyPr wrap="square">
            <a:spAutoFit/>
          </a:bodyPr>
          <a:lstStyle/>
          <a:p>
            <a:r>
              <a:rPr lang="es-ES" sz="800" dirty="0">
                <a:latin typeface="Arial" panose="020B0604020202020204" pitchFamily="34" charset="0"/>
                <a:cs typeface="Arial" panose="020B0604020202020204" pitchFamily="34" charset="0"/>
              </a:rPr>
              <a:t>Débiles sistemas de formación humana desde lo moral, ético y ciudadano</a:t>
            </a:r>
          </a:p>
          <a:p>
            <a:r>
              <a:rPr lang="es-ES" sz="800" dirty="0">
                <a:latin typeface="Arial" panose="020B0604020202020204" pitchFamily="34" charset="0"/>
                <a:cs typeface="Arial" panose="020B0604020202020204" pitchFamily="34" charset="0"/>
              </a:rPr>
              <a:t>Débil institucionalidad estatal</a:t>
            </a:r>
          </a:p>
        </p:txBody>
      </p:sp>
      <p:sp>
        <p:nvSpPr>
          <p:cNvPr id="14" name="13 Rectángulo"/>
          <p:cNvSpPr/>
          <p:nvPr/>
        </p:nvSpPr>
        <p:spPr>
          <a:xfrm>
            <a:off x="2187084" y="4269002"/>
            <a:ext cx="881397" cy="1569660"/>
          </a:xfrm>
          <a:prstGeom prst="rect">
            <a:avLst/>
          </a:prstGeom>
        </p:spPr>
        <p:txBody>
          <a:bodyPr wrap="square">
            <a:spAutoFit/>
          </a:bodyPr>
          <a:lstStyle/>
          <a:p>
            <a:r>
              <a:rPr lang="es-ES" sz="800" dirty="0">
                <a:latin typeface="Arial" panose="020B0604020202020204" pitchFamily="34" charset="0"/>
                <a:cs typeface="Arial" panose="020B0604020202020204" pitchFamily="34" charset="0"/>
              </a:rPr>
              <a:t>Acceso irracional a créditos a través de factura y otros</a:t>
            </a:r>
          </a:p>
          <a:p>
            <a:r>
              <a:rPr lang="es-ES" sz="800" dirty="0">
                <a:latin typeface="Arial" panose="020B0604020202020204" pitchFamily="34" charset="0"/>
                <a:cs typeface="Arial" panose="020B0604020202020204" pitchFamily="34" charset="0"/>
              </a:rPr>
              <a:t>Condición de pobreza </a:t>
            </a:r>
          </a:p>
          <a:p>
            <a:r>
              <a:rPr lang="es-ES" sz="800" dirty="0">
                <a:latin typeface="Arial" panose="020B0604020202020204" pitchFamily="34" charset="0"/>
                <a:cs typeface="Arial" panose="020B0604020202020204" pitchFamily="34" charset="0"/>
              </a:rPr>
              <a:t>Nivel de prioridad en la satisfacción de canasta familiar </a:t>
            </a:r>
          </a:p>
        </p:txBody>
      </p:sp>
      <p:sp>
        <p:nvSpPr>
          <p:cNvPr id="15" name="14 Rectángulo"/>
          <p:cNvSpPr/>
          <p:nvPr/>
        </p:nvSpPr>
        <p:spPr>
          <a:xfrm>
            <a:off x="3131840" y="4269003"/>
            <a:ext cx="792088" cy="2062103"/>
          </a:xfrm>
          <a:prstGeom prst="rect">
            <a:avLst/>
          </a:prstGeom>
        </p:spPr>
        <p:txBody>
          <a:bodyPr wrap="square">
            <a:spAutoFit/>
          </a:bodyPr>
          <a:lstStyle/>
          <a:p>
            <a:r>
              <a:rPr lang="es-ES" sz="800" dirty="0">
                <a:latin typeface="Arial" panose="020B0604020202020204" pitchFamily="34" charset="0"/>
                <a:cs typeface="Arial" panose="020B0604020202020204" pitchFamily="34" charset="0"/>
              </a:rPr>
              <a:t>Inadecuada interpretación de la  factura </a:t>
            </a:r>
          </a:p>
          <a:p>
            <a:r>
              <a:rPr lang="es-ES" sz="800" dirty="0">
                <a:latin typeface="Arial" panose="020B0604020202020204" pitchFamily="34" charset="0"/>
                <a:cs typeface="Arial" panose="020B0604020202020204" pitchFamily="34" charset="0"/>
              </a:rPr>
              <a:t>Demora en los tiempos de reconexión</a:t>
            </a:r>
          </a:p>
          <a:p>
            <a:r>
              <a:rPr lang="es-ES" sz="800" dirty="0">
                <a:latin typeface="Arial" panose="020B0604020202020204" pitchFamily="34" charset="0"/>
                <a:cs typeface="Arial" panose="020B0604020202020204" pitchFamily="34" charset="0"/>
              </a:rPr>
              <a:t>Interpretaciones asistencialistas de la comunidad sobre la RS de una empresa</a:t>
            </a:r>
          </a:p>
        </p:txBody>
      </p:sp>
      <p:sp>
        <p:nvSpPr>
          <p:cNvPr id="16" name="15 Rectángulo"/>
          <p:cNvSpPr/>
          <p:nvPr/>
        </p:nvSpPr>
        <p:spPr>
          <a:xfrm>
            <a:off x="3923928" y="4207728"/>
            <a:ext cx="782960" cy="2677656"/>
          </a:xfrm>
          <a:prstGeom prst="rect">
            <a:avLst/>
          </a:prstGeom>
        </p:spPr>
        <p:txBody>
          <a:bodyPr wrap="square">
            <a:spAutoFit/>
          </a:bodyPr>
          <a:lstStyle/>
          <a:p>
            <a:r>
              <a:rPr lang="es-ES" sz="800" dirty="0">
                <a:latin typeface="Arial" panose="020B0604020202020204" pitchFamily="34" charset="0"/>
                <a:cs typeface="Arial" panose="020B0604020202020204" pitchFamily="34" charset="0"/>
              </a:rPr>
              <a:t>Fallas en la implementación de procedimientos técnicos y comerciales en la intervención con el cliente</a:t>
            </a:r>
          </a:p>
          <a:p>
            <a:r>
              <a:rPr lang="es-ES" sz="800" dirty="0">
                <a:latin typeface="Arial" panose="020B0604020202020204" pitchFamily="34" charset="0"/>
                <a:cs typeface="Arial" panose="020B0604020202020204" pitchFamily="34" charset="0"/>
              </a:rPr>
              <a:t>Pertenecer al grupo EPM (multinacional - costos más altos)</a:t>
            </a:r>
          </a:p>
          <a:p>
            <a:r>
              <a:rPr lang="es-ES" sz="800" dirty="0">
                <a:latin typeface="Arial" panose="020B0604020202020204" pitchFamily="34" charset="0"/>
                <a:cs typeface="Arial" panose="020B0604020202020204" pitchFamily="34" charset="0"/>
              </a:rPr>
              <a:t>La empresa no comunica efectivamente las acciones de RSE </a:t>
            </a:r>
          </a:p>
        </p:txBody>
      </p:sp>
      <p:sp>
        <p:nvSpPr>
          <p:cNvPr id="17" name="16 Rectángulo"/>
          <p:cNvSpPr/>
          <p:nvPr/>
        </p:nvSpPr>
        <p:spPr>
          <a:xfrm>
            <a:off x="5031877" y="4507673"/>
            <a:ext cx="1060452" cy="1323439"/>
          </a:xfrm>
          <a:prstGeom prst="rect">
            <a:avLst/>
          </a:prstGeom>
        </p:spPr>
        <p:txBody>
          <a:bodyPr wrap="square">
            <a:spAutoFit/>
          </a:bodyPr>
          <a:lstStyle/>
          <a:p>
            <a:r>
              <a:rPr lang="es-ES" sz="800" dirty="0">
                <a:latin typeface="Arial" panose="020B0604020202020204" pitchFamily="34" charset="0"/>
                <a:cs typeface="Arial" panose="020B0604020202020204" pitchFamily="34" charset="0"/>
              </a:rPr>
              <a:t>La aplicabilidad de la Resolución CREG 108/97 Art. </a:t>
            </a:r>
            <a:r>
              <a:rPr lang="es-ES" sz="800">
                <a:latin typeface="Arial" panose="020B0604020202020204" pitchFamily="34" charset="0"/>
                <a:cs typeface="Arial" panose="020B0604020202020204" pitchFamily="34" charset="0"/>
              </a:rPr>
              <a:t>17 </a:t>
            </a:r>
            <a:r>
              <a:rPr lang="es-ES" sz="800" dirty="0">
                <a:latin typeface="Arial" panose="020B0604020202020204" pitchFamily="34" charset="0"/>
                <a:cs typeface="Arial" panose="020B0604020202020204" pitchFamily="34" charset="0"/>
              </a:rPr>
              <a:t>(zonas de alto riesgo), Dificultad de la empresa para hacer efectiva la sanción legal al comportamiento fraudulento</a:t>
            </a:r>
          </a:p>
        </p:txBody>
      </p:sp>
      <p:sp>
        <p:nvSpPr>
          <p:cNvPr id="18" name="17 Rectángulo"/>
          <p:cNvSpPr/>
          <p:nvPr/>
        </p:nvSpPr>
        <p:spPr>
          <a:xfrm>
            <a:off x="6444208" y="4506512"/>
            <a:ext cx="1152128" cy="1338828"/>
          </a:xfrm>
          <a:prstGeom prst="rect">
            <a:avLst/>
          </a:prstGeom>
        </p:spPr>
        <p:txBody>
          <a:bodyPr wrap="square">
            <a:spAutoFit/>
          </a:bodyPr>
          <a:lstStyle/>
          <a:p>
            <a:pPr algn="ctr"/>
            <a:r>
              <a:rPr lang="es-ES" sz="900" dirty="0">
                <a:latin typeface="Arial" panose="020B0604020202020204" pitchFamily="34" charset="0"/>
                <a:cs typeface="Arial" panose="020B0604020202020204" pitchFamily="34" charset="0"/>
              </a:rPr>
              <a:t>Débil comunicación entre procesos y ausencia de programación conjunta de intervenciones hacia el mismo grupo objetivo</a:t>
            </a:r>
          </a:p>
        </p:txBody>
      </p:sp>
      <p:sp>
        <p:nvSpPr>
          <p:cNvPr id="19" name="18 Rectángulo"/>
          <p:cNvSpPr/>
          <p:nvPr/>
        </p:nvSpPr>
        <p:spPr>
          <a:xfrm>
            <a:off x="7829293" y="4507673"/>
            <a:ext cx="1259632"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800" dirty="0">
                <a:latin typeface="Arial" panose="020B0604020202020204" pitchFamily="34" charset="0"/>
                <a:cs typeface="Arial" panose="020B0604020202020204" pitchFamily="34" charset="0"/>
              </a:rPr>
              <a:t>Falta de estrategia de sensibilización al interior de la empresa sobre cultura de la legalidad</a:t>
            </a:r>
          </a:p>
        </p:txBody>
      </p:sp>
      <p:sp>
        <p:nvSpPr>
          <p:cNvPr id="21" name="20 Rectángulo"/>
          <p:cNvSpPr/>
          <p:nvPr/>
        </p:nvSpPr>
        <p:spPr>
          <a:xfrm>
            <a:off x="-36511" y="1991340"/>
            <a:ext cx="1080120" cy="553998"/>
          </a:xfrm>
          <a:prstGeom prst="rect">
            <a:avLst/>
          </a:prstGeom>
        </p:spPr>
        <p:txBody>
          <a:bodyPr wrap="square">
            <a:spAutoFit/>
          </a:bodyPr>
          <a:lstStyle/>
          <a:p>
            <a:r>
              <a:rPr lang="es-ES" sz="1000" dirty="0">
                <a:latin typeface="Arial" panose="020B0604020202020204" pitchFamily="34" charset="0"/>
                <a:cs typeface="Arial" panose="020B0604020202020204" pitchFamily="34" charset="0"/>
              </a:rPr>
              <a:t>Disminución  en el pago del servicio </a:t>
            </a:r>
          </a:p>
        </p:txBody>
      </p:sp>
      <p:sp>
        <p:nvSpPr>
          <p:cNvPr id="23" name="22 Rectángulo"/>
          <p:cNvSpPr/>
          <p:nvPr/>
        </p:nvSpPr>
        <p:spPr>
          <a:xfrm>
            <a:off x="-36512" y="1027170"/>
            <a:ext cx="2444761" cy="369332"/>
          </a:xfrm>
          <a:prstGeom prst="rect">
            <a:avLst/>
          </a:prstGeom>
        </p:spPr>
        <p:txBody>
          <a:bodyPr wrap="square">
            <a:spAutoFit/>
          </a:bodyPr>
          <a:lstStyle/>
          <a:p>
            <a:r>
              <a:rPr lang="es-ES" sz="900" dirty="0">
                <a:latin typeface="Arial" panose="020B0604020202020204" pitchFamily="34" charset="0"/>
                <a:cs typeface="Arial" panose="020B0604020202020204" pitchFamily="34" charset="0"/>
              </a:rPr>
              <a:t>Comportamientos fraudulentos reproducidos en el contexto familiar y social</a:t>
            </a:r>
          </a:p>
        </p:txBody>
      </p:sp>
      <p:sp>
        <p:nvSpPr>
          <p:cNvPr id="24" name="23 Rectángulo"/>
          <p:cNvSpPr/>
          <p:nvPr/>
        </p:nvSpPr>
        <p:spPr>
          <a:xfrm>
            <a:off x="2339752" y="1988840"/>
            <a:ext cx="1008111" cy="55399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 sz="1000" dirty="0">
                <a:latin typeface="Arial" panose="020B0604020202020204" pitchFamily="34" charset="0"/>
                <a:cs typeface="Arial" panose="020B0604020202020204" pitchFamily="34" charset="0"/>
              </a:rPr>
              <a:t>Exposición a riesgo eléctrico</a:t>
            </a:r>
          </a:p>
        </p:txBody>
      </p:sp>
      <p:sp>
        <p:nvSpPr>
          <p:cNvPr id="26" name="25 Rectángulo"/>
          <p:cNvSpPr/>
          <p:nvPr/>
        </p:nvSpPr>
        <p:spPr>
          <a:xfrm>
            <a:off x="3419872" y="1773295"/>
            <a:ext cx="1080120" cy="70788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s-ES" sz="1000" dirty="0">
                <a:latin typeface="Arial" panose="020B0604020202020204" pitchFamily="34" charset="0"/>
                <a:cs typeface="Arial" panose="020B0604020202020204" pitchFamily="34" charset="0"/>
              </a:rPr>
              <a:t>sanciones económicas impuestas por la empresa</a:t>
            </a:r>
          </a:p>
        </p:txBody>
      </p:sp>
      <p:sp>
        <p:nvSpPr>
          <p:cNvPr id="27" name="26 Rectángulo"/>
          <p:cNvSpPr/>
          <p:nvPr/>
        </p:nvSpPr>
        <p:spPr>
          <a:xfrm>
            <a:off x="4553744" y="1437342"/>
            <a:ext cx="954360" cy="1169551"/>
          </a:xfrm>
          <a:prstGeom prst="rect">
            <a:avLst/>
          </a:prstGeom>
        </p:spPr>
        <p:txBody>
          <a:bodyPr wrap="square">
            <a:spAutoFit/>
          </a:bodyPr>
          <a:lstStyle/>
          <a:p>
            <a:pPr algn="ctr"/>
            <a:r>
              <a:rPr lang="es-ES" sz="1000" dirty="0">
                <a:latin typeface="Arial" panose="020B0604020202020204" pitchFamily="34" charset="0"/>
                <a:cs typeface="Arial" panose="020B0604020202020204" pitchFamily="34" charset="0"/>
              </a:rPr>
              <a:t>Estigmatización </a:t>
            </a:r>
            <a:r>
              <a:rPr lang="es-ES" sz="1000" dirty="0">
                <a:cs typeface="Arial" panose="020B0604020202020204" pitchFamily="34" charset="0"/>
              </a:rPr>
              <a:t>por parte de la empresa </a:t>
            </a:r>
            <a:r>
              <a:rPr lang="es-ES" sz="1000" dirty="0">
                <a:latin typeface="Arial" panose="020B0604020202020204" pitchFamily="34" charset="0"/>
                <a:cs typeface="Arial" panose="020B0604020202020204" pitchFamily="34" charset="0"/>
              </a:rPr>
              <a:t>a las comunidades y clientes</a:t>
            </a:r>
          </a:p>
        </p:txBody>
      </p:sp>
      <p:sp>
        <p:nvSpPr>
          <p:cNvPr id="28" name="27 Rectángulo"/>
          <p:cNvSpPr/>
          <p:nvPr/>
        </p:nvSpPr>
        <p:spPr>
          <a:xfrm>
            <a:off x="5436096" y="1857018"/>
            <a:ext cx="1152128" cy="707886"/>
          </a:xfrm>
          <a:prstGeom prst="rect">
            <a:avLst/>
          </a:prstGeom>
        </p:spPr>
        <p:txBody>
          <a:bodyPr wrap="square">
            <a:spAutoFit/>
          </a:bodyPr>
          <a:lstStyle/>
          <a:p>
            <a:pPr algn="ctr"/>
            <a:r>
              <a:rPr lang="es-ES" sz="1000" dirty="0">
                <a:latin typeface="Arial" panose="020B0604020202020204" pitchFamily="34" charset="0"/>
                <a:cs typeface="Arial" panose="020B0604020202020204" pitchFamily="34" charset="0"/>
              </a:rPr>
              <a:t>Esfuerzos infructuosos para el control de perdidas</a:t>
            </a:r>
          </a:p>
        </p:txBody>
      </p:sp>
      <p:sp>
        <p:nvSpPr>
          <p:cNvPr id="29" name="28 Rectángulo"/>
          <p:cNvSpPr/>
          <p:nvPr/>
        </p:nvSpPr>
        <p:spPr>
          <a:xfrm flipH="1">
            <a:off x="6588221" y="1866890"/>
            <a:ext cx="678803" cy="707886"/>
          </a:xfrm>
          <a:prstGeom prst="rect">
            <a:avLst/>
          </a:prstGeom>
        </p:spPr>
        <p:txBody>
          <a:bodyPr wrap="square">
            <a:spAutoFit/>
          </a:bodyPr>
          <a:lstStyle/>
          <a:p>
            <a:pPr algn="ctr"/>
            <a:r>
              <a:rPr lang="es-ES" sz="1000" dirty="0">
                <a:latin typeface="Arial" panose="020B0604020202020204" pitchFamily="34" charset="0"/>
                <a:cs typeface="Arial" panose="020B0604020202020204" pitchFamily="34" charset="0"/>
              </a:rPr>
              <a:t>Energía dejada de facturar</a:t>
            </a:r>
          </a:p>
        </p:txBody>
      </p:sp>
      <p:sp>
        <p:nvSpPr>
          <p:cNvPr id="30" name="29 Rectángulo"/>
          <p:cNvSpPr/>
          <p:nvPr/>
        </p:nvSpPr>
        <p:spPr>
          <a:xfrm>
            <a:off x="7267025" y="1591231"/>
            <a:ext cx="1056190" cy="1015663"/>
          </a:xfrm>
          <a:prstGeom prst="rect">
            <a:avLst/>
          </a:prstGeom>
        </p:spPr>
        <p:txBody>
          <a:bodyPr wrap="square">
            <a:spAutoFit/>
          </a:bodyPr>
          <a:lstStyle/>
          <a:p>
            <a:pPr algn="ctr"/>
            <a:r>
              <a:rPr lang="es-ES" sz="1000" dirty="0">
                <a:cs typeface="Arial" panose="020B0604020202020204" pitchFamily="34" charset="0"/>
              </a:rPr>
              <a:t>M</a:t>
            </a:r>
            <a:r>
              <a:rPr lang="es-ES" sz="1000" dirty="0">
                <a:latin typeface="Arial" panose="020B0604020202020204" pitchFamily="34" charset="0"/>
                <a:cs typeface="Arial" panose="020B0604020202020204" pitchFamily="34" charset="0"/>
              </a:rPr>
              <a:t>anipulación de la infraestructura eléctrica por  parte de terceros.</a:t>
            </a:r>
          </a:p>
        </p:txBody>
      </p:sp>
      <p:sp>
        <p:nvSpPr>
          <p:cNvPr id="31" name="30 Rectángulo"/>
          <p:cNvSpPr/>
          <p:nvPr/>
        </p:nvSpPr>
        <p:spPr>
          <a:xfrm>
            <a:off x="8370345" y="1195298"/>
            <a:ext cx="701647"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S" sz="1000" dirty="0">
                <a:latin typeface="Arial" panose="020B0604020202020204" pitchFamily="34" charset="0"/>
                <a:cs typeface="Arial" panose="020B0604020202020204" pitchFamily="34" charset="0"/>
              </a:rPr>
              <a:t>Posición dominante de la empresa con cliente reincidentes </a:t>
            </a:r>
          </a:p>
        </p:txBody>
      </p:sp>
      <p:sp>
        <p:nvSpPr>
          <p:cNvPr id="32" name="31 Rectángulo"/>
          <p:cNvSpPr/>
          <p:nvPr/>
        </p:nvSpPr>
        <p:spPr>
          <a:xfrm>
            <a:off x="7267025" y="771755"/>
            <a:ext cx="905375" cy="707886"/>
          </a:xfrm>
          <a:prstGeom prst="rect">
            <a:avLst/>
          </a:prstGeom>
        </p:spPr>
        <p:txBody>
          <a:bodyPr wrap="square">
            <a:spAutoFit/>
          </a:bodyPr>
          <a:lstStyle/>
          <a:p>
            <a:r>
              <a:rPr lang="es-ES" sz="800" dirty="0">
                <a:latin typeface="Arial" panose="020B0604020202020204" pitchFamily="34" charset="0"/>
                <a:cs typeface="Arial" panose="020B0604020202020204" pitchFamily="34" charset="0"/>
              </a:rPr>
              <a:t>Daños en la infraestructura</a:t>
            </a:r>
          </a:p>
          <a:p>
            <a:r>
              <a:rPr lang="es-ES" sz="800" dirty="0">
                <a:latin typeface="Arial" panose="020B0604020202020204" pitchFamily="34" charset="0"/>
                <a:cs typeface="Arial" panose="020B0604020202020204" pitchFamily="34" charset="0"/>
              </a:rPr>
              <a:t>Disminución del indicador de calidad</a:t>
            </a:r>
          </a:p>
        </p:txBody>
      </p:sp>
      <p:sp>
        <p:nvSpPr>
          <p:cNvPr id="33" name="32 Rectángulo"/>
          <p:cNvSpPr/>
          <p:nvPr/>
        </p:nvSpPr>
        <p:spPr>
          <a:xfrm>
            <a:off x="5580112" y="572487"/>
            <a:ext cx="1203679" cy="1200329"/>
          </a:xfrm>
          <a:prstGeom prst="rect">
            <a:avLst/>
          </a:prstGeom>
        </p:spPr>
        <p:txBody>
          <a:bodyPr wrap="square">
            <a:spAutoFit/>
          </a:bodyPr>
          <a:lstStyle/>
          <a:p>
            <a:r>
              <a:rPr lang="es-ES" sz="800" dirty="0"/>
              <a:t>Altos costos asumidos por la empresa en intervenciones</a:t>
            </a:r>
          </a:p>
          <a:p>
            <a:r>
              <a:rPr lang="es-ES" sz="800" dirty="0"/>
              <a:t>Omisión de reportes de fraudes identificados por parte del personal contratista y/o de la empresa .</a:t>
            </a:r>
          </a:p>
        </p:txBody>
      </p:sp>
      <p:sp>
        <p:nvSpPr>
          <p:cNvPr id="42" name="41 Rectángulo"/>
          <p:cNvSpPr/>
          <p:nvPr/>
        </p:nvSpPr>
        <p:spPr bwMode="auto">
          <a:xfrm>
            <a:off x="2339752" y="2022117"/>
            <a:ext cx="1008111" cy="523221"/>
          </a:xfrm>
          <a:prstGeom prst="rect">
            <a:avLst/>
          </a:prstGeom>
          <a:noFill/>
          <a:ln w="12700" cap="flat" cmpd="sng" algn="ctr">
            <a:solidFill>
              <a:schemeClr val="tx2"/>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3" name="42 Rectángulo"/>
          <p:cNvSpPr/>
          <p:nvPr/>
        </p:nvSpPr>
        <p:spPr bwMode="auto">
          <a:xfrm>
            <a:off x="3419872" y="1773294"/>
            <a:ext cx="1080120" cy="730053"/>
          </a:xfrm>
          <a:prstGeom prst="rect">
            <a:avLst/>
          </a:prstGeom>
          <a:noFill/>
          <a:ln w="12700" cap="flat" cmpd="sng" algn="ctr">
            <a:solidFill>
              <a:schemeClr val="tx2"/>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48" name="47 Rectángulo"/>
          <p:cNvSpPr/>
          <p:nvPr/>
        </p:nvSpPr>
        <p:spPr bwMode="auto">
          <a:xfrm>
            <a:off x="8370345" y="1196752"/>
            <a:ext cx="701647" cy="1326543"/>
          </a:xfrm>
          <a:prstGeom prst="rect">
            <a:avLst/>
          </a:prstGeom>
          <a:noFill/>
          <a:ln w="12700" cap="flat" cmpd="sng" algn="ctr">
            <a:solidFill>
              <a:schemeClr val="tx2"/>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56" name="55 Rectángulo"/>
          <p:cNvSpPr/>
          <p:nvPr/>
        </p:nvSpPr>
        <p:spPr bwMode="auto">
          <a:xfrm>
            <a:off x="7865296" y="4507674"/>
            <a:ext cx="1278703" cy="707886"/>
          </a:xfrm>
          <a:prstGeom prst="rect">
            <a:avLst/>
          </a:prstGeom>
          <a:noFill/>
          <a:ln w="12700" cap="flat" cmpd="sng" algn="ctr">
            <a:solidFill>
              <a:schemeClr val="tx2"/>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Char char="•"/>
              <a:tabLst/>
            </a:pPr>
            <a:endParaRPr kumimoji="0" lang="es-ES" sz="1600" b="0" i="0" u="sng" strike="noStrike" cap="none" normalizeH="0" baseline="0">
              <a:ln>
                <a:noFill/>
              </a:ln>
              <a:solidFill>
                <a:schemeClr val="tx1"/>
              </a:solidFill>
              <a:effectLst/>
              <a:latin typeface="Verdana" pitchFamily="34" charset="0"/>
            </a:endParaRPr>
          </a:p>
        </p:txBody>
      </p:sp>
      <p:sp>
        <p:nvSpPr>
          <p:cNvPr id="61" name="60 Rectángulo"/>
          <p:cNvSpPr/>
          <p:nvPr/>
        </p:nvSpPr>
        <p:spPr bwMode="auto">
          <a:xfrm>
            <a:off x="3347862" y="996455"/>
            <a:ext cx="1152129" cy="487972"/>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algn="ctr">
              <a:spcBef>
                <a:spcPct val="20000"/>
              </a:spcBef>
            </a:pPr>
            <a:r>
              <a:rPr lang="es-ES" sz="1050" dirty="0">
                <a:latin typeface="Arial" panose="020B0604020202020204" pitchFamily="34" charset="0"/>
                <a:cs typeface="Arial" panose="020B0604020202020204" pitchFamily="34" charset="0"/>
              </a:rPr>
              <a:t>Costos asumidos </a:t>
            </a:r>
          </a:p>
          <a:p>
            <a:pPr algn="ctr">
              <a:spcBef>
                <a:spcPct val="20000"/>
              </a:spcBef>
            </a:pPr>
            <a:r>
              <a:rPr lang="es-ES" sz="1050" dirty="0">
                <a:latin typeface="Arial" panose="020B0604020202020204" pitchFamily="34" charset="0"/>
                <a:cs typeface="Arial" panose="020B0604020202020204" pitchFamily="34" charset="0"/>
              </a:rPr>
              <a:t>por  el cliente </a:t>
            </a:r>
            <a:endParaRPr kumimoji="0" lang="es-ES" sz="1050" b="0" i="0" u="sng" strike="noStrike" cap="none" normalizeH="0" baseline="0" dirty="0">
              <a:ln>
                <a:noFill/>
              </a:ln>
              <a:solidFill>
                <a:schemeClr val="tx1"/>
              </a:solidFill>
              <a:effectLst/>
              <a:latin typeface="Verdana" pitchFamily="34" charset="0"/>
            </a:endParaRPr>
          </a:p>
        </p:txBody>
      </p:sp>
    </p:spTree>
    <p:extLst>
      <p:ext uri="{BB962C8B-B14F-4D97-AF65-F5344CB8AC3E}">
        <p14:creationId xmlns:p14="http://schemas.microsoft.com/office/powerpoint/2010/main" val="957480824"/>
      </p:ext>
    </p:extLst>
  </p:cSld>
  <p:clrMapOvr>
    <a:masterClrMapping/>
  </p:clrMapOvr>
</p:sld>
</file>

<file path=ppt/theme/theme1.xml><?xml version="1.0" encoding="utf-8"?>
<a:theme xmlns:a="http://schemas.openxmlformats.org/drawingml/2006/main" name="Diseño predeterminado">
  <a:themeElements>
    <a:clrScheme name="Corporate">
      <a:dk1>
        <a:srgbClr val="000000"/>
      </a:dk1>
      <a:lt1>
        <a:srgbClr val="FFFFFF"/>
      </a:lt1>
      <a:dk2>
        <a:srgbClr val="606060"/>
      </a:dk2>
      <a:lt2>
        <a:srgbClr val="FFFFFF"/>
      </a:lt2>
      <a:accent1>
        <a:srgbClr val="F08510"/>
      </a:accent1>
      <a:accent2>
        <a:srgbClr val="FFC000"/>
      </a:accent2>
      <a:accent3>
        <a:srgbClr val="C62B0C"/>
      </a:accent3>
      <a:accent4>
        <a:srgbClr val="BFBFBF"/>
      </a:accent4>
      <a:accent5>
        <a:srgbClr val="7F7F7F"/>
      </a:accent5>
      <a:accent6>
        <a:srgbClr val="7A0000"/>
      </a:accent6>
      <a:hlink>
        <a:srgbClr val="C62B0C"/>
      </a:hlink>
      <a:folHlink>
        <a:srgbClr val="F0851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2"/>
          </a:solidFill>
          <a:prstDash val="sysDot"/>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Char char="•"/>
          <a:tabLst/>
          <a:defRPr kumimoji="0" lang="es-ES" sz="1600" b="0" i="0" u="sng"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2700" cap="flat" cmpd="sng" algn="ctr">
          <a:solidFill>
            <a:schemeClr val="tx2"/>
          </a:solidFill>
          <a:prstDash val="sysDot"/>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Char char="•"/>
          <a:tabLst/>
          <a:defRPr kumimoji="0" lang="es-ES" sz="1600" b="0" i="0" u="sng" strike="noStrike" cap="none" normalizeH="0" baseline="0" smtClean="0">
            <a:ln>
              <a:noFill/>
            </a:ln>
            <a:solidFill>
              <a:schemeClr val="tx1"/>
            </a:solidFill>
            <a:effectLst/>
            <a:latin typeface="Verdana"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29784</TotalTime>
  <Words>3236</Words>
  <Application>Microsoft Office PowerPoint</Application>
  <PresentationFormat>Presentación en pantalla (4:3)</PresentationFormat>
  <Paragraphs>369</Paragraphs>
  <Slides>40</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40</vt:i4>
      </vt:variant>
    </vt:vector>
  </HeadingPairs>
  <TitlesOfParts>
    <vt:vector size="46" baseType="lpstr">
      <vt:lpstr>Arial</vt:lpstr>
      <vt:lpstr>Calibri</vt:lpstr>
      <vt:lpstr>Tahoma</vt:lpstr>
      <vt:lpstr>Verdana</vt:lpstr>
      <vt:lpstr>Wingdings</vt:lpstr>
      <vt:lpstr>Diseño predeterminado</vt:lpstr>
      <vt:lpstr>Presentación de PowerPoint</vt:lpstr>
      <vt:lpstr>Presentación de PowerPoint</vt:lpstr>
      <vt:lpstr>Antecedentes  </vt:lpstr>
      <vt:lpstr>Presentación de PowerPoint</vt:lpstr>
      <vt:lpstr>Presentación de PowerPoint</vt:lpstr>
      <vt:lpstr>Presentación de PowerPoint</vt:lpstr>
      <vt:lpstr>Justificación</vt:lpstr>
      <vt:lpstr>Presentación de PowerPoint</vt:lpstr>
      <vt:lpstr>Presentación de PowerPoint</vt:lpstr>
      <vt:lpstr>Presentación de PowerPoint</vt:lpstr>
      <vt:lpstr>Presentación de PowerPoint</vt:lpstr>
      <vt:lpstr>Presentación de PowerPoint</vt:lpstr>
      <vt:lpstr>Presentación de PowerPoint</vt:lpstr>
      <vt:lpstr>Supuestos y Riesgos  </vt:lpstr>
      <vt:lpstr>Presentación de PowerPoint</vt:lpstr>
      <vt:lpstr>Presentación de PowerPoint</vt:lpstr>
      <vt:lpstr>Áreas de influencia y Grupos de interés impactados</vt:lpstr>
      <vt:lpstr>Presentación de PowerPoint</vt:lpstr>
      <vt:lpstr>Propuesta de Intervención responda a los componentes o actividades del árbol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DP</Manager>
  <Company>CORPORATE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dc:title>
  <dc:subject>IDENTIDAD</dc:subject>
  <dc:creator>DP</dc:creator>
  <cp:lastModifiedBy>john fredy cardona tabares</cp:lastModifiedBy>
  <cp:revision>1467</cp:revision>
  <dcterms:created xsi:type="dcterms:W3CDTF">2009-12-29T22:36:06Z</dcterms:created>
  <dcterms:modified xsi:type="dcterms:W3CDTF">2022-03-09T21:25:46Z</dcterms:modified>
</cp:coreProperties>
</file>